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300" r:id="rId2"/>
    <p:sldId id="773" r:id="rId3"/>
    <p:sldId id="774" r:id="rId4"/>
    <p:sldId id="775" r:id="rId5"/>
    <p:sldId id="737" r:id="rId6"/>
    <p:sldId id="722" r:id="rId7"/>
    <p:sldId id="715" r:id="rId8"/>
    <p:sldId id="739" r:id="rId9"/>
    <p:sldId id="742" r:id="rId10"/>
    <p:sldId id="743" r:id="rId11"/>
    <p:sldId id="741" r:id="rId12"/>
    <p:sldId id="638" r:id="rId13"/>
    <p:sldId id="718" r:id="rId14"/>
    <p:sldId id="639" r:id="rId15"/>
    <p:sldId id="720" r:id="rId16"/>
    <p:sldId id="769" r:id="rId17"/>
    <p:sldId id="637" r:id="rId18"/>
    <p:sldId id="723" r:id="rId19"/>
    <p:sldId id="724" r:id="rId20"/>
    <p:sldId id="776" r:id="rId21"/>
    <p:sldId id="778" r:id="rId22"/>
    <p:sldId id="779" r:id="rId23"/>
    <p:sldId id="763" r:id="rId24"/>
    <p:sldId id="764" r:id="rId25"/>
    <p:sldId id="765" r:id="rId26"/>
    <p:sldId id="780" r:id="rId27"/>
    <p:sldId id="781" r:id="rId28"/>
    <p:sldId id="726" r:id="rId29"/>
    <p:sldId id="777" r:id="rId30"/>
    <p:sldId id="728" r:id="rId31"/>
    <p:sldId id="730" r:id="rId32"/>
    <p:sldId id="731" r:id="rId33"/>
    <p:sldId id="729" r:id="rId34"/>
    <p:sldId id="732" r:id="rId35"/>
    <p:sldId id="733" r:id="rId36"/>
    <p:sldId id="734" r:id="rId37"/>
    <p:sldId id="735" r:id="rId38"/>
    <p:sldId id="745" r:id="rId39"/>
    <p:sldId id="744" r:id="rId40"/>
    <p:sldId id="750" r:id="rId41"/>
    <p:sldId id="747" r:id="rId42"/>
    <p:sldId id="748" r:id="rId43"/>
    <p:sldId id="752" r:id="rId44"/>
    <p:sldId id="753" r:id="rId45"/>
    <p:sldId id="754" r:id="rId46"/>
    <p:sldId id="755" r:id="rId47"/>
    <p:sldId id="756" r:id="rId48"/>
    <p:sldId id="757" r:id="rId49"/>
    <p:sldId id="758" r:id="rId50"/>
    <p:sldId id="759" r:id="rId51"/>
    <p:sldId id="760" r:id="rId52"/>
    <p:sldId id="761" r:id="rId53"/>
    <p:sldId id="762" r:id="rId54"/>
    <p:sldId id="770" r:id="rId55"/>
    <p:sldId id="771" r:id="rId56"/>
    <p:sldId id="306" r:id="rId5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2FF"/>
    <a:srgbClr val="FFFFFF"/>
    <a:srgbClr val="FF6C6E"/>
    <a:srgbClr val="7A81FF"/>
    <a:srgbClr val="76D6FF"/>
    <a:srgbClr val="E86111"/>
    <a:srgbClr val="61D836"/>
    <a:srgbClr val="E72825"/>
    <a:srgbClr val="F2F3F2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40"/>
    <p:restoredTop sz="96327" autoAdjust="0"/>
  </p:normalViewPr>
  <p:slideViewPr>
    <p:cSldViewPr snapToGrid="0">
      <p:cViewPr>
        <p:scale>
          <a:sx n="50" d="100"/>
          <a:sy n="50" d="100"/>
        </p:scale>
        <p:origin x="177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662583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8977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5990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9915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7799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522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9489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8060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415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4087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1099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6271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0092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9408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7223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254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3831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0978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8320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1829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6235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3279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0604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484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018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训练营ppt模版-8.jpg" descr="训练营ppt模版-8.jpg">
            <a:extLst>
              <a:ext uri="{FF2B5EF4-FFF2-40B4-BE49-F238E27FC236}">
                <a16:creationId xmlns:a16="http://schemas.microsoft.com/office/drawing/2014/main" id="{B9892DC8-92CB-A24A-907D-3D1BA33F1D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在此键入姓名">
            <a:extLst>
              <a:ext uri="{FF2B5EF4-FFF2-40B4-BE49-F238E27FC236}">
                <a16:creationId xmlns:a16="http://schemas.microsoft.com/office/drawing/2014/main" id="{4447DDA6-149F-AB40-99FC-150E6893E035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44750" y="7674780"/>
            <a:ext cx="5325176" cy="116442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spcBef>
                <a:spcPts val="0"/>
              </a:spcBef>
              <a:defRPr sz="6900">
                <a:solidFill>
                  <a:schemeClr val="bg1"/>
                </a:solidFill>
              </a:defRPr>
            </a:lvl1pPr>
          </a:lstStyle>
          <a:p>
            <a:r>
              <a:t>在此键入姓名</a:t>
            </a:r>
          </a:p>
        </p:txBody>
      </p:sp>
      <p:sp>
        <p:nvSpPr>
          <p:cNvPr id="6" name="在此键入tittle">
            <a:extLst>
              <a:ext uri="{FF2B5EF4-FFF2-40B4-BE49-F238E27FC236}">
                <a16:creationId xmlns:a16="http://schemas.microsoft.com/office/drawing/2014/main" id="{AD0AEF1D-EC82-1B42-A6CC-5B36FD56C8D1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2447620" y="9163050"/>
            <a:ext cx="2929782" cy="7747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3800">
                <a:solidFill>
                  <a:srgbClr val="E4F4F9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在此键入姓名">
            <a:extLst>
              <a:ext uri="{FF2B5EF4-FFF2-40B4-BE49-F238E27FC236}">
                <a16:creationId xmlns:a16="http://schemas.microsoft.com/office/drawing/2014/main" id="{B2097A4E-BA18-2F45-B581-AD82B5444285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444750" y="2514540"/>
            <a:ext cx="15758583" cy="368306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7200" b="0" i="0">
                <a:solidFill>
                  <a:srgbClr val="FFFFFF"/>
                </a:solidFill>
                <a:latin typeface="Helvetica" pitchFamily="2" charset="0"/>
              </a:defRPr>
            </a:lvl1pPr>
          </a:lstStyle>
          <a:p>
            <a:r>
              <a:rPr lang="zh-CN" altLang="en-US"/>
              <a:t>架构师训练营 </a:t>
            </a:r>
            <a:r>
              <a:rPr lang="en-US" altLang="zh-CN"/>
              <a:t>–</a:t>
            </a:r>
            <a:r>
              <a:rPr lang="zh-CN" altLang="en-US"/>
              <a:t> 模块 </a:t>
            </a:r>
            <a:r>
              <a:rPr lang="en-US" altLang="zh-CN"/>
              <a:t>X</a:t>
            </a:r>
          </a:p>
          <a:p>
            <a:endParaRPr lang="en-US" altLang="zh-CN"/>
          </a:p>
          <a:p>
            <a:r>
              <a:rPr lang="zh-CN" altLang="en-US"/>
              <a:t>第</a:t>
            </a:r>
            <a:r>
              <a:rPr lang="en-US" altLang="zh-CN"/>
              <a:t>X</a:t>
            </a:r>
            <a:r>
              <a:rPr lang="zh-CN" altLang="en-US"/>
              <a:t>课：课程名称</a:t>
            </a: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训练营ppt模版-2.jpg" descr="训练营ppt模版-2.jpg">
            <a:extLst>
              <a:ext uri="{FF2B5EF4-FFF2-40B4-BE49-F238E27FC236}">
                <a16:creationId xmlns:a16="http://schemas.microsoft.com/office/drawing/2014/main" id="{2C362B90-A864-D84D-A06A-06391A2BB9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9327506" y="3700462"/>
            <a:ext cx="12164954" cy="77939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目录">
            <a:extLst>
              <a:ext uri="{FF2B5EF4-FFF2-40B4-BE49-F238E27FC236}">
                <a16:creationId xmlns:a16="http://schemas.microsoft.com/office/drawing/2014/main" id="{DF971C0E-1DBC-6948-81F0-FD763979103D}"/>
              </a:ext>
            </a:extLst>
          </p:cNvPr>
          <p:cNvSpPr txBox="1"/>
          <p:nvPr userDrawn="1"/>
        </p:nvSpPr>
        <p:spPr>
          <a:xfrm>
            <a:off x="3758952" y="3700462"/>
            <a:ext cx="267701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18B2E8"/>
                </a:solidFill>
              </a:defRPr>
            </a:lvl1pPr>
          </a:lstStyle>
          <a:p>
            <a:r>
              <a:rPr dirty="0" err="1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目录</a:t>
            </a:r>
            <a:endParaRPr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019241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文本">
            <a:extLst>
              <a:ext uri="{FF2B5EF4-FFF2-40B4-BE49-F238E27FC236}">
                <a16:creationId xmlns:a16="http://schemas.microsoft.com/office/drawing/2014/main" id="{302D6EFD-7EFF-E74C-917D-0E27A8B678F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" altLang="zh-CN"/>
              <a:t>Title Text</a:t>
            </a:r>
            <a:endParaRPr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F1150E6-3E6B-384B-BD86-B2A89DDC3B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3200">
                <a:solidFill>
                  <a:schemeClr val="tx1"/>
                </a:solidFill>
              </a:defRPr>
            </a:lvl3pPr>
            <a:lvl4pPr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76057628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训练营ppt模版.jpg" descr="训练营ppt模版.jpg">
            <a:extLst>
              <a:ext uri="{FF2B5EF4-FFF2-40B4-BE49-F238E27FC236}">
                <a16:creationId xmlns:a16="http://schemas.microsoft.com/office/drawing/2014/main" id="{932E1BDC-E897-094F-BC18-A848CD2FE7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标题文本">
            <a:extLst>
              <a:ext uri="{FF2B5EF4-FFF2-40B4-BE49-F238E27FC236}">
                <a16:creationId xmlns:a16="http://schemas.microsoft.com/office/drawing/2014/main" id="{302D6EFD-7EFF-E74C-917D-0E27A8B678F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" altLang="zh-CN"/>
              <a:t>Title Text</a:t>
            </a:r>
            <a:endParaRPr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F1150E6-3E6B-384B-BD86-B2A89DDC3B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3200">
                <a:solidFill>
                  <a:schemeClr val="tx1"/>
                </a:solidFill>
              </a:defRPr>
            </a:lvl3pPr>
            <a:lvl4pPr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11194518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7635DE-DDE0-0042-8EE7-D96300263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58200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训练营ppt模版-6.jpg" descr="训练营ppt模版-6.jpg">
            <a:extLst>
              <a:ext uri="{FF2B5EF4-FFF2-40B4-BE49-F238E27FC236}">
                <a16:creationId xmlns:a16="http://schemas.microsoft.com/office/drawing/2014/main" id="{20DD8410-0422-A148-9BAD-B1E81EBE22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099875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rgbClr val="3A3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8800" y="2244726"/>
            <a:ext cx="20726401" cy="4775200"/>
          </a:xfrm>
        </p:spPr>
        <p:txBody>
          <a:bodyPr anchor="b">
            <a:normAutofit/>
          </a:bodyPr>
          <a:lstStyle>
            <a:lvl1pPr algn="ctr">
              <a:defRPr sz="8763"/>
            </a:lvl1pPr>
          </a:lstStyle>
          <a:p>
            <a:r>
              <a:rPr lang="zh-CN" altLang="en-US" dirty="0"/>
              <a:t>演讲标题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1" y="7204076"/>
            <a:ext cx="18288000" cy="3311524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644" indent="0" algn="ctr">
              <a:buNone/>
              <a:defRPr sz="2998"/>
            </a:lvl2pPr>
            <a:lvl3pPr marL="1371771" indent="0" algn="ctr">
              <a:buNone/>
              <a:defRPr sz="2701"/>
            </a:lvl3pPr>
            <a:lvl4pPr marL="2057415" indent="0" algn="ctr">
              <a:buNone/>
              <a:defRPr sz="2400"/>
            </a:lvl4pPr>
            <a:lvl5pPr marL="2743543" indent="0" algn="ctr">
              <a:buNone/>
              <a:defRPr sz="2400"/>
            </a:lvl5pPr>
            <a:lvl6pPr marL="3429187" indent="0" algn="ctr">
              <a:buNone/>
              <a:defRPr sz="2400"/>
            </a:lvl6pPr>
            <a:lvl7pPr marL="4114830" indent="0" algn="ctr">
              <a:buNone/>
              <a:defRPr sz="2400"/>
            </a:lvl7pPr>
            <a:lvl8pPr marL="4800958" indent="0" algn="ctr">
              <a:buNone/>
              <a:defRPr sz="2400"/>
            </a:lvl8pPr>
            <a:lvl9pPr marL="5486602" indent="0" algn="ctr">
              <a:buNone/>
              <a:defRPr sz="2400"/>
            </a:lvl9pPr>
          </a:lstStyle>
          <a:p>
            <a:r>
              <a:rPr lang="zh-CN" altLang="en-US" dirty="0"/>
              <a:t>姓名 </a:t>
            </a:r>
            <a:r>
              <a:rPr lang="en-US" altLang="zh-CN" dirty="0"/>
              <a:t>/</a:t>
            </a:r>
            <a:r>
              <a:rPr lang="zh-CN" altLang="en-US" dirty="0"/>
              <a:t> 公司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5CCD09-D9C0-9B48-A616-2E6C8A8EF2CE}"/>
              </a:ext>
            </a:extLst>
          </p:cNvPr>
          <p:cNvSpPr txBox="1"/>
          <p:nvPr userDrawn="1"/>
        </p:nvSpPr>
        <p:spPr>
          <a:xfrm>
            <a:off x="23164800" y="102523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70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2997200"/>
            <a:ext cx="21005800" cy="894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2pPr marL="1270000" indent="-635000"/>
            <a:lvl3pPr marL="1905000" indent="-635000"/>
            <a:lvl4pPr marL="2540000" indent="-635000"/>
            <a:lvl5pPr marL="3175000" indent="-635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/>
          <a:p>
            <a:r>
              <a:rPr lang="en" altLang="zh-CN"/>
              <a:t>Title Text</a:t>
            </a:r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46001" y="13081000"/>
            <a:ext cx="479298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 Light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25531BA8-7B85-A547-9043-9DA89613ACA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900" y="96253"/>
            <a:ext cx="4483100" cy="1295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59" r:id="rId3"/>
    <p:sldLayoutId id="2147483661" r:id="rId4"/>
    <p:sldLayoutId id="2147483660" r:id="rId5"/>
    <p:sldLayoutId id="2147483658" r:id="rId6"/>
    <p:sldLayoutId id="2147483662" r:id="rId7"/>
  </p:sldLayoutIdLst>
  <p:transition spd="med"/>
  <p:txStyles>
    <p:titleStyle>
      <a:lvl1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800" b="1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Helvetica Light"/>
        </a:defRPr>
      </a:lvl1pPr>
      <a:lvl2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1pPr>
      <a:lvl2pPr marL="1270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 typeface="Arial" panose="020B0604020202020204" pitchFamily="34" charset="0"/>
        <a:buChar char="•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2pPr>
      <a:lvl3pPr marL="1905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3pPr>
      <a:lvl4pPr marL="2540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4pPr>
      <a:lvl5pPr marL="3175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5pPr>
      <a:lvl6pPr marL="3677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6pPr>
      <a:lvl7pPr marL="4312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7pPr>
      <a:lvl8pPr marL="4947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8pPr>
      <a:lvl9pPr marL="5582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9pPr>
    </p:bodyStyle>
    <p:otherStyle>
      <a:lvl1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tiff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hyperlink" Target="https://docs.google.com/document/d/1U1RGAehQwRypUTovF1KRlpiOFze0b-_2gc6fAH0KY0k/edi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18DDB03-E206-A241-B4A7-5B8CB4D234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44750" y="8566320"/>
            <a:ext cx="1872307" cy="1164421"/>
          </a:xfrm>
        </p:spPr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林溪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CE3FBE-875E-6A47-BB06-3EC82928AE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44750" y="2635746"/>
            <a:ext cx="19180810" cy="4544834"/>
          </a:xfrm>
        </p:spPr>
        <p:txBody>
          <a:bodyPr/>
          <a:lstStyle/>
          <a:p>
            <a:r>
              <a:rPr kumimoji="1" lang="zh-CN" altLang="en-US" sz="9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前端训练营</a:t>
            </a:r>
            <a:endParaRPr kumimoji="1" lang="en-US" altLang="zh-CN" sz="9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9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9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8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模块二  </a:t>
            </a:r>
            <a:r>
              <a:rPr lang="zh-CN" altLang="en-US" sz="8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前端工程化</a:t>
            </a:r>
            <a:endParaRPr kumimoji="1" lang="zh-CN" altLang="en-US" sz="8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8EC030-21E9-0C42-811E-EBB49A2C07DB}"/>
              </a:ext>
            </a:extLst>
          </p:cNvPr>
          <p:cNvSpPr txBox="1"/>
          <p:nvPr/>
        </p:nvSpPr>
        <p:spPr>
          <a:xfrm>
            <a:off x="5458691" y="-85898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11428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F2E69B1A-264C-6548-B390-E78F32B32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8257" y="579412"/>
            <a:ext cx="1373671" cy="15139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8C511F-E1B0-DB41-A229-54587D33B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901" y="3151620"/>
            <a:ext cx="11612557" cy="741275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A870DE2-0259-3041-9545-F92B3B276CA8}"/>
              </a:ext>
            </a:extLst>
          </p:cNvPr>
          <p:cNvSpPr/>
          <p:nvPr/>
        </p:nvSpPr>
        <p:spPr>
          <a:xfrm>
            <a:off x="3933274" y="828560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组件测试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5DAEDE6-7D5C-3547-84FB-535933E65818}"/>
              </a:ext>
            </a:extLst>
          </p:cNvPr>
          <p:cNvSpPr/>
          <p:nvPr/>
        </p:nvSpPr>
        <p:spPr>
          <a:xfrm>
            <a:off x="5354901" y="11038131"/>
            <a:ext cx="53928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snapshot</a:t>
            </a:r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快照</a:t>
            </a:r>
          </a:p>
        </p:txBody>
      </p:sp>
    </p:spTree>
    <p:extLst>
      <p:ext uri="{BB962C8B-B14F-4D97-AF65-F5344CB8AC3E}">
        <p14:creationId xmlns:p14="http://schemas.microsoft.com/office/powerpoint/2010/main" val="3013603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F2E69B1A-264C-6548-B390-E78F32B32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8257" y="579412"/>
            <a:ext cx="1373671" cy="151396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1361DE4-74D0-EC4A-B972-3E5D55D23A37}"/>
              </a:ext>
            </a:extLst>
          </p:cNvPr>
          <p:cNvGrpSpPr/>
          <p:nvPr/>
        </p:nvGrpSpPr>
        <p:grpSpPr>
          <a:xfrm>
            <a:off x="7068290" y="4061399"/>
            <a:ext cx="7571260" cy="2946319"/>
            <a:chOff x="5394911" y="6811938"/>
            <a:chExt cx="7571260" cy="294631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C2E6C61-1227-2641-85EE-4CC0CF301458}"/>
                </a:ext>
              </a:extLst>
            </p:cNvPr>
            <p:cNvGrpSpPr/>
            <p:nvPr/>
          </p:nvGrpSpPr>
          <p:grpSpPr>
            <a:xfrm>
              <a:off x="6619333" y="7411386"/>
              <a:ext cx="5557333" cy="1905000"/>
              <a:chOff x="5941940" y="7299941"/>
              <a:chExt cx="5557333" cy="1905000"/>
            </a:xfrm>
          </p:grpSpPr>
          <p:pic>
            <p:nvPicPr>
              <p:cNvPr id="11" name="图形 10">
                <a:extLst>
                  <a:ext uri="{FF2B5EF4-FFF2-40B4-BE49-F238E27FC236}">
                    <a16:creationId xmlns:a16="http://schemas.microsoft.com/office/drawing/2014/main" id="{41DF12D2-E696-9E4B-A616-7D70DB91C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941940" y="729994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12" name="圆角矩形 11">
                <a:extLst>
                  <a:ext uri="{FF2B5EF4-FFF2-40B4-BE49-F238E27FC236}">
                    <a16:creationId xmlns:a16="http://schemas.microsoft.com/office/drawing/2014/main" id="{EBABD5AF-484A-0545-AC06-DC6081EA655F}"/>
                  </a:ext>
                </a:extLst>
              </p:cNvPr>
              <p:cNvSpPr/>
              <p:nvPr/>
            </p:nvSpPr>
            <p:spPr>
              <a:xfrm>
                <a:off x="8301455" y="7511195"/>
                <a:ext cx="3197818" cy="1482491"/>
              </a:xfrm>
              <a:prstGeom prst="roundRect">
                <a:avLst>
                  <a:gd name="adj" fmla="val 92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9600" dirty="0">
                    <a:solidFill>
                      <a:schemeClr val="bg1"/>
                    </a:solidFill>
                  </a:rPr>
                  <a:t>练习</a:t>
                </a:r>
              </a:p>
            </p:txBody>
          </p:sp>
        </p:grp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3292E90D-594D-DD42-9509-4CC7257B9E21}"/>
                </a:ext>
              </a:extLst>
            </p:cNvPr>
            <p:cNvSpPr/>
            <p:nvPr/>
          </p:nvSpPr>
          <p:spPr>
            <a:xfrm>
              <a:off x="5394911" y="6811938"/>
              <a:ext cx="7571260" cy="2946319"/>
            </a:xfrm>
            <a:prstGeom prst="trapezoid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60BD3DF0-B8A0-0346-8F45-9CD77B3F622C}"/>
              </a:ext>
            </a:extLst>
          </p:cNvPr>
          <p:cNvSpPr/>
          <p:nvPr/>
        </p:nvSpPr>
        <p:spPr>
          <a:xfrm>
            <a:off x="7737522" y="8218024"/>
            <a:ext cx="623279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组建测试实战</a:t>
            </a:r>
          </a:p>
        </p:txBody>
      </p:sp>
    </p:spTree>
    <p:extLst>
      <p:ext uri="{BB962C8B-B14F-4D97-AF65-F5344CB8AC3E}">
        <p14:creationId xmlns:p14="http://schemas.microsoft.com/office/powerpoint/2010/main" val="3134121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D66D2D6-36D4-2D48-8659-D2996844D221}"/>
              </a:ext>
            </a:extLst>
          </p:cNvPr>
          <p:cNvSpPr/>
          <p:nvPr/>
        </p:nvSpPr>
        <p:spPr>
          <a:xfrm>
            <a:off x="9554898" y="9981459"/>
            <a:ext cx="527420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Puppeteer</a:t>
            </a:r>
          </a:p>
        </p:txBody>
      </p:sp>
      <p:pic>
        <p:nvPicPr>
          <p:cNvPr id="6" name="图片 5" descr="图片包含 形状&#10;&#10;描述已自动生成">
            <a:extLst>
              <a:ext uri="{FF2B5EF4-FFF2-40B4-BE49-F238E27FC236}">
                <a16:creationId xmlns:a16="http://schemas.microsoft.com/office/drawing/2014/main" id="{51C6394E-0362-9F43-95E1-3ACA6E57C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499" y="3554845"/>
            <a:ext cx="36830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74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D66D2D6-36D4-2D48-8659-D2996844D221}"/>
              </a:ext>
            </a:extLst>
          </p:cNvPr>
          <p:cNvSpPr/>
          <p:nvPr/>
        </p:nvSpPr>
        <p:spPr>
          <a:xfrm>
            <a:off x="3045242" y="729886"/>
            <a:ext cx="40030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Puppeteer</a:t>
            </a:r>
          </a:p>
        </p:txBody>
      </p:sp>
      <p:pic>
        <p:nvPicPr>
          <p:cNvPr id="6" name="图片 5" descr="图片包含 形状&#10;&#10;描述已自动生成">
            <a:extLst>
              <a:ext uri="{FF2B5EF4-FFF2-40B4-BE49-F238E27FC236}">
                <a16:creationId xmlns:a16="http://schemas.microsoft.com/office/drawing/2014/main" id="{51C6394E-0362-9F43-95E1-3ACA6E57C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91" y="276522"/>
            <a:ext cx="1321075" cy="19223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CBD1096-51CA-CD4D-8C8C-4AF0D67FB9CE}"/>
              </a:ext>
            </a:extLst>
          </p:cNvPr>
          <p:cNvSpPr/>
          <p:nvPr/>
        </p:nvSpPr>
        <p:spPr>
          <a:xfrm>
            <a:off x="1773381" y="5944152"/>
            <a:ext cx="1366750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网页截图或者生成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PDF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爬取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SSR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网站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UI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自动化测试，模拟表单提交，键盘输入，点击等行为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捕获网站的时间线，帮助诊断性能问题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创建一个最新的自动化测试环境，使用最新的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和最新的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Chrome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浏览器运行测试用例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Chrome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扩展程序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3573B7-94FF-7D49-B350-52266AFA4D73}"/>
              </a:ext>
            </a:extLst>
          </p:cNvPr>
          <p:cNvSpPr/>
          <p:nvPr/>
        </p:nvSpPr>
        <p:spPr>
          <a:xfrm>
            <a:off x="1586344" y="3729956"/>
            <a:ext cx="664156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headless</a:t>
            </a:r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Chrome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4897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8" name="图片 7" descr="卡通画&#10;&#10;描述已自动生成">
            <a:extLst>
              <a:ext uri="{FF2B5EF4-FFF2-40B4-BE49-F238E27FC236}">
                <a16:creationId xmlns:a16="http://schemas.microsoft.com/office/drawing/2014/main" id="{5D263B49-BB9E-E549-859E-A05981DCC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603" y="4785405"/>
            <a:ext cx="12332794" cy="414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48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D66D2D6-36D4-2D48-8659-D2996844D221}"/>
              </a:ext>
            </a:extLst>
          </p:cNvPr>
          <p:cNvSpPr/>
          <p:nvPr/>
        </p:nvSpPr>
        <p:spPr>
          <a:xfrm>
            <a:off x="5838992" y="790569"/>
            <a:ext cx="303961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Cypress</a:t>
            </a:r>
          </a:p>
        </p:txBody>
      </p:sp>
      <p:pic>
        <p:nvPicPr>
          <p:cNvPr id="8" name="图片 7" descr="卡通画&#10;&#10;描述已自动生成">
            <a:extLst>
              <a:ext uri="{FF2B5EF4-FFF2-40B4-BE49-F238E27FC236}">
                <a16:creationId xmlns:a16="http://schemas.microsoft.com/office/drawing/2014/main" id="{5D263B49-BB9E-E549-859E-A05981DCC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92" y="636682"/>
            <a:ext cx="3937505" cy="13234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345DE5-6E2C-5147-A276-2BB6882EA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237" y="4279900"/>
            <a:ext cx="9342161" cy="64227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AB2D32-66EF-BC41-95E0-DB7DBF932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8727" y="4279900"/>
            <a:ext cx="12990944" cy="726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94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D66D2D6-36D4-2D48-8659-D2996844D221}"/>
              </a:ext>
            </a:extLst>
          </p:cNvPr>
          <p:cNvSpPr/>
          <p:nvPr/>
        </p:nvSpPr>
        <p:spPr>
          <a:xfrm>
            <a:off x="5838992" y="790569"/>
            <a:ext cx="303961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Cypress</a:t>
            </a:r>
          </a:p>
        </p:txBody>
      </p:sp>
      <p:pic>
        <p:nvPicPr>
          <p:cNvPr id="8" name="图片 7" descr="卡通画&#10;&#10;描述已自动生成">
            <a:extLst>
              <a:ext uri="{FF2B5EF4-FFF2-40B4-BE49-F238E27FC236}">
                <a16:creationId xmlns:a16="http://schemas.microsoft.com/office/drawing/2014/main" id="{5D263B49-BB9E-E549-859E-A05981DCC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92" y="636682"/>
            <a:ext cx="3937505" cy="13234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345DE5-6E2C-5147-A276-2BB6882EA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237" y="4279900"/>
            <a:ext cx="9342161" cy="64227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AB2D32-66EF-BC41-95E0-DB7DBF932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8727" y="4279900"/>
            <a:ext cx="12990944" cy="726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99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C1D1315E-89F6-2748-A9BB-CD6CB51AC4B4}"/>
              </a:ext>
            </a:extLst>
          </p:cNvPr>
          <p:cNvSpPr/>
          <p:nvPr/>
        </p:nvSpPr>
        <p:spPr>
          <a:xfrm>
            <a:off x="5928360" y="7356764"/>
            <a:ext cx="12527280" cy="479571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8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前端工程化体系搭建</a:t>
            </a:r>
            <a:endParaRPr kumimoji="1" lang="en-US" altLang="zh-CN" sz="8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7000" b="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前端性能监控</a:t>
            </a:r>
            <a:endParaRPr kumimoji="1" lang="en-US" altLang="zh-CN" sz="7000" b="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DCCC585-7BCD-2045-8091-06D3F46EAFBC}"/>
              </a:ext>
            </a:extLst>
          </p:cNvPr>
          <p:cNvGrpSpPr/>
          <p:nvPr/>
        </p:nvGrpSpPr>
        <p:grpSpPr>
          <a:xfrm>
            <a:off x="9158546" y="2370511"/>
            <a:ext cx="5568143" cy="5568143"/>
            <a:chOff x="8708967" y="858685"/>
            <a:chExt cx="6276109" cy="6276109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3BB419F-8ED7-CC47-8E69-6BEFB5E68E58}"/>
                </a:ext>
              </a:extLst>
            </p:cNvPr>
            <p:cNvSpPr/>
            <p:nvPr/>
          </p:nvSpPr>
          <p:spPr>
            <a:xfrm>
              <a:off x="8708967" y="858685"/>
              <a:ext cx="6276109" cy="6276109"/>
            </a:xfrm>
            <a:prstGeom prst="ellipse">
              <a:avLst/>
            </a:prstGeom>
            <a:solidFill>
              <a:schemeClr val="bg1"/>
            </a:solidFill>
            <a:ln w="508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algn="l"/>
              <a:endParaRPr kumimoji="1" lang="zh-CN" altLang="en-US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endParaRPr>
            </a:p>
          </p:txBody>
        </p:sp>
        <p:pic>
          <p:nvPicPr>
            <p:cNvPr id="6" name="图片 5" descr="徽标&#10;&#10;描述已自动生成">
              <a:extLst>
                <a:ext uri="{FF2B5EF4-FFF2-40B4-BE49-F238E27FC236}">
                  <a16:creationId xmlns:a16="http://schemas.microsoft.com/office/drawing/2014/main" id="{33B95899-1204-914D-B18A-1554C3A18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7889" y="1991794"/>
              <a:ext cx="4118264" cy="4009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983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C1D1315E-89F6-2748-A9BB-CD6CB51AC4B4}"/>
              </a:ext>
            </a:extLst>
          </p:cNvPr>
          <p:cNvSpPr/>
          <p:nvPr/>
        </p:nvSpPr>
        <p:spPr>
          <a:xfrm>
            <a:off x="2541928" y="403093"/>
            <a:ext cx="8659472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zh-CN" altLang="en-US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前端性能数据捕获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F546278B-3967-F34D-9CF9-B3735D481310}"/>
              </a:ext>
            </a:extLst>
          </p:cNvPr>
          <p:cNvSpPr/>
          <p:nvPr/>
        </p:nvSpPr>
        <p:spPr>
          <a:xfrm>
            <a:off x="2006210" y="2212935"/>
            <a:ext cx="12062452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zh-CN" sz="88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2A49B21-8206-104F-9501-8FCEBB08B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246" y="4365142"/>
            <a:ext cx="16183080" cy="8305137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6943EBE5-19B1-6D4E-B003-7BA3E0A61942}"/>
              </a:ext>
            </a:extLst>
          </p:cNvPr>
          <p:cNvGrpSpPr/>
          <p:nvPr/>
        </p:nvGrpSpPr>
        <p:grpSpPr>
          <a:xfrm>
            <a:off x="672792" y="456328"/>
            <a:ext cx="1333418" cy="1333418"/>
            <a:chOff x="8708967" y="858685"/>
            <a:chExt cx="6276109" cy="6276109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D87F023-675D-C342-A695-FCD7F38B10C8}"/>
                </a:ext>
              </a:extLst>
            </p:cNvPr>
            <p:cNvSpPr/>
            <p:nvPr/>
          </p:nvSpPr>
          <p:spPr>
            <a:xfrm>
              <a:off x="8708967" y="858685"/>
              <a:ext cx="6276109" cy="6276109"/>
            </a:xfrm>
            <a:prstGeom prst="ellipse">
              <a:avLst/>
            </a:prstGeom>
            <a:solidFill>
              <a:schemeClr val="bg1"/>
            </a:solidFill>
            <a:ln w="508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algn="l"/>
              <a:endParaRPr kumimoji="1" lang="zh-CN" altLang="en-US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endParaRPr>
            </a:p>
          </p:txBody>
        </p:sp>
        <p:pic>
          <p:nvPicPr>
            <p:cNvPr id="12" name="图片 11" descr="徽标&#10;&#10;描述已自动生成">
              <a:extLst>
                <a:ext uri="{FF2B5EF4-FFF2-40B4-BE49-F238E27FC236}">
                  <a16:creationId xmlns:a16="http://schemas.microsoft.com/office/drawing/2014/main" id="{D1A9A0DA-D9A9-D64C-84F8-452D5E669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7889" y="1991794"/>
              <a:ext cx="4118264" cy="4009889"/>
            </a:xfrm>
            <a:prstGeom prst="rect">
              <a:avLst/>
            </a:prstGeom>
          </p:spPr>
        </p:pic>
      </p:grp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0A733ED9-8D3A-2E40-9CE7-81AB91E4317F}"/>
              </a:ext>
            </a:extLst>
          </p:cNvPr>
          <p:cNvSpPr/>
          <p:nvPr/>
        </p:nvSpPr>
        <p:spPr>
          <a:xfrm>
            <a:off x="2541927" y="2602749"/>
            <a:ext cx="7578817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window.performance</a:t>
            </a:r>
            <a:endParaRPr lang="en" altLang="zh-CN" sz="44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2719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872883" y="186023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9605254" y="-393841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76D07CC4-631D-B543-B582-959C09261D9C}"/>
              </a:ext>
            </a:extLst>
          </p:cNvPr>
          <p:cNvSpPr/>
          <p:nvPr/>
        </p:nvSpPr>
        <p:spPr>
          <a:xfrm>
            <a:off x="2286976" y="2064248"/>
            <a:ext cx="3472870" cy="87851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800" b="1" dirty="0">
                <a:solidFill>
                  <a:schemeClr val="bg1"/>
                </a:solidFill>
                <a:latin typeface="+mn-ea"/>
              </a:rPr>
              <a:t>DNS</a:t>
            </a:r>
            <a:r>
              <a:rPr lang="zh-CN" altLang="en" sz="2800" b="1" dirty="0">
                <a:solidFill>
                  <a:schemeClr val="bg1"/>
                </a:solidFill>
                <a:latin typeface="+mn-ea"/>
              </a:rPr>
              <a:t>查询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耗时</a:t>
            </a:r>
            <a:endParaRPr lang="en" altLang="zh-CN" sz="3000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1C8FB192-84A1-5F44-84F0-E95B8ADC01FE}"/>
              </a:ext>
            </a:extLst>
          </p:cNvPr>
          <p:cNvSpPr/>
          <p:nvPr/>
        </p:nvSpPr>
        <p:spPr>
          <a:xfrm>
            <a:off x="2286976" y="4551810"/>
            <a:ext cx="3472870" cy="87851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ea"/>
              </a:rPr>
              <a:t>TCP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连接耗时</a:t>
            </a:r>
            <a:endParaRPr lang="en" altLang="zh-CN" sz="3000" dirty="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FA494BA0-ADA2-D444-AA5C-7518A8C6060B}"/>
              </a:ext>
            </a:extLst>
          </p:cNvPr>
          <p:cNvSpPr/>
          <p:nvPr/>
        </p:nvSpPr>
        <p:spPr>
          <a:xfrm>
            <a:off x="2286976" y="7039372"/>
            <a:ext cx="3472870" cy="87851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下载时间</a:t>
            </a:r>
            <a:endParaRPr lang="en" altLang="zh-CN" sz="3000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BB4784FC-AAB5-D443-955F-EECBD4C5F11C}"/>
              </a:ext>
            </a:extLst>
          </p:cNvPr>
          <p:cNvSpPr/>
          <p:nvPr/>
        </p:nvSpPr>
        <p:spPr>
          <a:xfrm>
            <a:off x="2286976" y="8283153"/>
            <a:ext cx="3472870" cy="87851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解析</a:t>
            </a:r>
            <a:r>
              <a:rPr lang="en-US" altLang="zh-CN" sz="2800" b="1" dirty="0" err="1">
                <a:solidFill>
                  <a:schemeClr val="bg1"/>
                </a:solidFill>
                <a:latin typeface="+mn-ea"/>
              </a:rPr>
              <a:t>dom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树耗时</a:t>
            </a:r>
            <a:endParaRPr lang="en" altLang="zh-CN" sz="3000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49D0C1B4-8277-AE49-B7B8-C06E6C531B0D}"/>
              </a:ext>
            </a:extLst>
          </p:cNvPr>
          <p:cNvSpPr/>
          <p:nvPr/>
        </p:nvSpPr>
        <p:spPr>
          <a:xfrm>
            <a:off x="2286976" y="9526934"/>
            <a:ext cx="3472870" cy="87851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白屏时间</a:t>
            </a:r>
            <a:endParaRPr lang="en" altLang="zh-CN" sz="3000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2F4B9011-B576-0A42-A2A5-A30AD919A581}"/>
              </a:ext>
            </a:extLst>
          </p:cNvPr>
          <p:cNvSpPr/>
          <p:nvPr/>
        </p:nvSpPr>
        <p:spPr>
          <a:xfrm>
            <a:off x="2286976" y="10770715"/>
            <a:ext cx="3472870" cy="87851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800" b="1" dirty="0" err="1">
                <a:solidFill>
                  <a:schemeClr val="bg1"/>
                </a:solidFill>
                <a:latin typeface="+mn-ea"/>
              </a:rPr>
              <a:t>domready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时间</a:t>
            </a:r>
            <a:endParaRPr lang="en" altLang="zh-CN" sz="3000" dirty="0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6E92853C-95AE-2440-9F29-BD7506675B6B}"/>
              </a:ext>
            </a:extLst>
          </p:cNvPr>
          <p:cNvSpPr/>
          <p:nvPr/>
        </p:nvSpPr>
        <p:spPr>
          <a:xfrm>
            <a:off x="2286976" y="12014494"/>
            <a:ext cx="3472870" cy="87851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800" b="1" dirty="0">
                <a:solidFill>
                  <a:schemeClr val="bg1"/>
                </a:solidFill>
                <a:latin typeface="+mn-ea"/>
              </a:rPr>
              <a:t>onload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时间</a:t>
            </a:r>
            <a:endParaRPr lang="en" altLang="zh-CN" sz="3000" dirty="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54EEC28-EAAF-9846-A8C9-D10A82C8D68D}"/>
              </a:ext>
            </a:extLst>
          </p:cNvPr>
          <p:cNvSpPr/>
          <p:nvPr/>
        </p:nvSpPr>
        <p:spPr>
          <a:xfrm>
            <a:off x="2286976" y="820467"/>
            <a:ext cx="3472870" cy="87851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" sz="3000" dirty="0"/>
              <a:t>重定向</a:t>
            </a:r>
            <a:r>
              <a:rPr lang="zh-CN" altLang="en-US" sz="3000" dirty="0"/>
              <a:t>时间</a:t>
            </a:r>
            <a:endParaRPr lang="en" altLang="zh-CN" sz="30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E2483B7-41FE-4C42-A679-EB90A5A804E1}"/>
              </a:ext>
            </a:extLst>
          </p:cNvPr>
          <p:cNvSpPr/>
          <p:nvPr/>
        </p:nvSpPr>
        <p:spPr>
          <a:xfrm>
            <a:off x="6288356" y="2153242"/>
            <a:ext cx="766107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dirty="0" err="1">
                <a:solidFill>
                  <a:schemeClr val="bg1"/>
                </a:solidFill>
              </a:rPr>
              <a:t>domainLookupEnd</a:t>
            </a:r>
            <a:r>
              <a:rPr lang="en" altLang="zh-CN" dirty="0">
                <a:solidFill>
                  <a:schemeClr val="bg1"/>
                </a:solidFill>
              </a:rPr>
              <a:t> - </a:t>
            </a:r>
            <a:r>
              <a:rPr lang="en" altLang="zh-CN" dirty="0" err="1">
                <a:solidFill>
                  <a:schemeClr val="bg1"/>
                </a:solidFill>
              </a:rPr>
              <a:t>domainLookupStart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DBB4271-FABD-3E4C-864B-2B788C73C021}"/>
              </a:ext>
            </a:extLst>
          </p:cNvPr>
          <p:cNvSpPr/>
          <p:nvPr/>
        </p:nvSpPr>
        <p:spPr>
          <a:xfrm>
            <a:off x="6288356" y="4648636"/>
            <a:ext cx="513794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dirty="0" err="1">
                <a:solidFill>
                  <a:schemeClr val="bg1"/>
                </a:solidFill>
              </a:rPr>
              <a:t>connectEnd</a:t>
            </a:r>
            <a:r>
              <a:rPr lang="en" altLang="zh-CN" dirty="0">
                <a:solidFill>
                  <a:schemeClr val="bg1"/>
                </a:solidFill>
              </a:rPr>
              <a:t> - </a:t>
            </a:r>
            <a:r>
              <a:rPr lang="en" altLang="zh-CN" dirty="0" err="1">
                <a:solidFill>
                  <a:schemeClr val="bg1"/>
                </a:solidFill>
              </a:rPr>
              <a:t>connectStart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E55004B-8223-7642-9AAA-6187EF984356}"/>
              </a:ext>
            </a:extLst>
          </p:cNvPr>
          <p:cNvSpPr/>
          <p:nvPr/>
        </p:nvSpPr>
        <p:spPr>
          <a:xfrm>
            <a:off x="6288356" y="7144030"/>
            <a:ext cx="55675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dirty="0" err="1">
                <a:solidFill>
                  <a:schemeClr val="bg1"/>
                </a:solidFill>
              </a:rPr>
              <a:t>responseEnd</a:t>
            </a:r>
            <a:r>
              <a:rPr lang="en" altLang="zh-CN" dirty="0">
                <a:solidFill>
                  <a:schemeClr val="bg1"/>
                </a:solidFill>
              </a:rPr>
              <a:t> - </a:t>
            </a:r>
            <a:r>
              <a:rPr lang="en" altLang="zh-CN" dirty="0" err="1">
                <a:solidFill>
                  <a:schemeClr val="bg1"/>
                </a:solidFill>
              </a:rPr>
              <a:t>responseStart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C9DFE49-4168-2E47-8795-0CFB7D6DCDC7}"/>
              </a:ext>
            </a:extLst>
          </p:cNvPr>
          <p:cNvSpPr/>
          <p:nvPr/>
        </p:nvSpPr>
        <p:spPr>
          <a:xfrm>
            <a:off x="6288356" y="8391727"/>
            <a:ext cx="58128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dirty="0" err="1">
                <a:solidFill>
                  <a:schemeClr val="bg1"/>
                </a:solidFill>
                <a:latin typeface="Helvetica Neue" panose="02000503000000020004" pitchFamily="2" charset="0"/>
              </a:rPr>
              <a:t>domComplete</a:t>
            </a:r>
            <a:r>
              <a:rPr lang="en" altLang="zh-CN" dirty="0">
                <a:solidFill>
                  <a:schemeClr val="bg1"/>
                </a:solidFill>
                <a:latin typeface="Helvetica Neue" panose="02000503000000020004" pitchFamily="2" charset="0"/>
              </a:rPr>
              <a:t>- </a:t>
            </a:r>
            <a:r>
              <a:rPr lang="en" altLang="zh-CN" dirty="0" err="1">
                <a:solidFill>
                  <a:schemeClr val="bg1"/>
                </a:solidFill>
                <a:latin typeface="Helvetica Neue" panose="02000503000000020004" pitchFamily="2" charset="0"/>
              </a:rPr>
              <a:t>domInteractive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E96F3E0-9B87-5848-AF92-7654D324F5A3}"/>
              </a:ext>
            </a:extLst>
          </p:cNvPr>
          <p:cNvSpPr/>
          <p:nvPr/>
        </p:nvSpPr>
        <p:spPr>
          <a:xfrm>
            <a:off x="6288356" y="9639424"/>
            <a:ext cx="542328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dirty="0" err="1">
                <a:solidFill>
                  <a:schemeClr val="bg1"/>
                </a:solidFill>
                <a:latin typeface="Helvetica Neue" panose="02000503000000020004" pitchFamily="2" charset="0"/>
              </a:rPr>
              <a:t>domloadng</a:t>
            </a:r>
            <a:r>
              <a:rPr lang="en" altLang="zh-CN" dirty="0">
                <a:solidFill>
                  <a:schemeClr val="bg1"/>
                </a:solidFill>
                <a:latin typeface="Helvetica Neue" panose="02000503000000020004" pitchFamily="2" charset="0"/>
              </a:rPr>
              <a:t> - </a:t>
            </a:r>
            <a:r>
              <a:rPr lang="en" altLang="zh-CN" dirty="0" err="1">
                <a:solidFill>
                  <a:schemeClr val="bg1"/>
                </a:solidFill>
                <a:latin typeface="Helvetica Neue" panose="02000503000000020004" pitchFamily="2" charset="0"/>
              </a:rPr>
              <a:t>navigationStart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0BFF6FE-906C-4345-8FAA-49ABCD29B76C}"/>
              </a:ext>
            </a:extLst>
          </p:cNvPr>
          <p:cNvSpPr/>
          <p:nvPr/>
        </p:nvSpPr>
        <p:spPr>
          <a:xfrm>
            <a:off x="6288356" y="10887121"/>
            <a:ext cx="948504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dirty="0" err="1">
                <a:solidFill>
                  <a:schemeClr val="bg1"/>
                </a:solidFill>
                <a:latin typeface="Helvetica Neue" panose="02000503000000020004" pitchFamily="2" charset="0"/>
              </a:rPr>
              <a:t>domContentLoadedEventEnd</a:t>
            </a:r>
            <a:r>
              <a:rPr lang="en" altLang="zh-CN" dirty="0">
                <a:solidFill>
                  <a:schemeClr val="bg1"/>
                </a:solidFill>
                <a:latin typeface="Helvetica Neue" panose="02000503000000020004" pitchFamily="2" charset="0"/>
              </a:rPr>
              <a:t> - </a:t>
            </a:r>
            <a:r>
              <a:rPr lang="en" altLang="zh-CN" dirty="0" err="1">
                <a:solidFill>
                  <a:schemeClr val="bg1"/>
                </a:solidFill>
                <a:latin typeface="Helvetica Neue" panose="02000503000000020004" pitchFamily="2" charset="0"/>
              </a:rPr>
              <a:t>navigationStart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3BB2B49-6FA5-6346-8A2E-DF55C57E5BF8}"/>
              </a:ext>
            </a:extLst>
          </p:cNvPr>
          <p:cNvSpPr/>
          <p:nvPr/>
        </p:nvSpPr>
        <p:spPr>
          <a:xfrm>
            <a:off x="6288356" y="12134815"/>
            <a:ext cx="58881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dirty="0" err="1">
                <a:solidFill>
                  <a:schemeClr val="bg1"/>
                </a:solidFill>
                <a:latin typeface="Helvetica Neue" panose="02000503000000020004" pitchFamily="2" charset="0"/>
              </a:rPr>
              <a:t>loadEventEnd</a:t>
            </a:r>
            <a:r>
              <a:rPr lang="en" altLang="zh-CN" dirty="0">
                <a:solidFill>
                  <a:schemeClr val="bg1"/>
                </a:solidFill>
                <a:latin typeface="Helvetica Neue" panose="02000503000000020004" pitchFamily="2" charset="0"/>
              </a:rPr>
              <a:t> - </a:t>
            </a:r>
            <a:r>
              <a:rPr lang="en" altLang="zh-CN" dirty="0" err="1">
                <a:solidFill>
                  <a:schemeClr val="bg1"/>
                </a:solidFill>
                <a:latin typeface="Helvetica Neue" panose="02000503000000020004" pitchFamily="2" charset="0"/>
              </a:rPr>
              <a:t>navigationStart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84AE8C1-CA50-3940-9798-3BA3B9C5F00E}"/>
              </a:ext>
            </a:extLst>
          </p:cNvPr>
          <p:cNvSpPr/>
          <p:nvPr/>
        </p:nvSpPr>
        <p:spPr>
          <a:xfrm>
            <a:off x="6288356" y="905545"/>
            <a:ext cx="502252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dirty="0" err="1">
                <a:solidFill>
                  <a:schemeClr val="bg1"/>
                </a:solidFill>
              </a:rPr>
              <a:t>redirectEnd</a:t>
            </a:r>
            <a:r>
              <a:rPr lang="en" altLang="zh-CN" dirty="0">
                <a:solidFill>
                  <a:schemeClr val="bg1"/>
                </a:solidFill>
              </a:rPr>
              <a:t> - </a:t>
            </a:r>
            <a:r>
              <a:rPr lang="en" altLang="zh-CN" dirty="0" err="1">
                <a:solidFill>
                  <a:schemeClr val="bg1"/>
                </a:solidFill>
              </a:rPr>
              <a:t>redirectStart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863C9432-B947-2C4D-BFB0-308831DF9484}"/>
              </a:ext>
            </a:extLst>
          </p:cNvPr>
          <p:cNvSpPr/>
          <p:nvPr/>
        </p:nvSpPr>
        <p:spPr>
          <a:xfrm>
            <a:off x="2286976" y="5795591"/>
            <a:ext cx="3472870" cy="87851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800" b="1" dirty="0">
                <a:solidFill>
                  <a:schemeClr val="bg1"/>
                </a:solidFill>
                <a:latin typeface="+mn-ea"/>
              </a:rPr>
              <a:t>TTFB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 首</a:t>
            </a:r>
            <a:r>
              <a:rPr lang="zh-CN" altLang="en-US" sz="2800" b="1">
                <a:solidFill>
                  <a:schemeClr val="bg1"/>
                </a:solidFill>
                <a:latin typeface="+mn-ea"/>
              </a:rPr>
              <a:t>字节时间</a:t>
            </a:r>
            <a:endParaRPr lang="en" altLang="zh-CN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A677AAD-1D33-5C4C-9592-6960AF9E3714}"/>
              </a:ext>
            </a:extLst>
          </p:cNvPr>
          <p:cNvSpPr/>
          <p:nvPr/>
        </p:nvSpPr>
        <p:spPr>
          <a:xfrm>
            <a:off x="6288356" y="5896333"/>
            <a:ext cx="525977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dirty="0" err="1">
                <a:solidFill>
                  <a:schemeClr val="bg1"/>
                </a:solidFill>
              </a:rPr>
              <a:t>responseEnd</a:t>
            </a:r>
            <a:r>
              <a:rPr lang="en" altLang="zh-CN" dirty="0">
                <a:solidFill>
                  <a:schemeClr val="bg1"/>
                </a:solidFill>
              </a:rPr>
              <a:t> - </a:t>
            </a:r>
            <a:r>
              <a:rPr lang="en" altLang="zh-CN" dirty="0" err="1">
                <a:solidFill>
                  <a:schemeClr val="bg1"/>
                </a:solidFill>
              </a:rPr>
              <a:t>requestStart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40D74369-BD42-6F4D-ABF4-60A8AE7962A6}"/>
              </a:ext>
            </a:extLst>
          </p:cNvPr>
          <p:cNvSpPr/>
          <p:nvPr/>
        </p:nvSpPr>
        <p:spPr>
          <a:xfrm>
            <a:off x="2286976" y="3308029"/>
            <a:ext cx="3472870" cy="87851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800" b="1" dirty="0">
                <a:solidFill>
                  <a:schemeClr val="bg1"/>
                </a:solidFill>
                <a:latin typeface="+mn-ea"/>
              </a:rPr>
              <a:t>DNS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缓存耗时</a:t>
            </a:r>
            <a:endParaRPr lang="en" altLang="zh-CN" sz="30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4E45DE6-49A7-AA4A-AB87-43F31D708AFE}"/>
              </a:ext>
            </a:extLst>
          </p:cNvPr>
          <p:cNvSpPr/>
          <p:nvPr/>
        </p:nvSpPr>
        <p:spPr>
          <a:xfrm>
            <a:off x="6288356" y="3400939"/>
            <a:ext cx="584326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dirty="0" err="1">
                <a:solidFill>
                  <a:schemeClr val="bg1"/>
                </a:solidFill>
              </a:rPr>
              <a:t>domainLookupEnd</a:t>
            </a:r>
            <a:r>
              <a:rPr lang="en" altLang="zh-CN" dirty="0">
                <a:solidFill>
                  <a:schemeClr val="bg1"/>
                </a:solidFill>
              </a:rPr>
              <a:t> - </a:t>
            </a:r>
            <a:r>
              <a:rPr lang="en" altLang="zh-CN" dirty="0" err="1">
                <a:solidFill>
                  <a:schemeClr val="bg1"/>
                </a:solidFill>
              </a:rPr>
              <a:t>fetchStart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812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627150A-4F33-9E48-9D6B-4C2D55C3F179}"/>
              </a:ext>
            </a:extLst>
          </p:cNvPr>
          <p:cNvSpPr txBox="1"/>
          <p:nvPr/>
        </p:nvSpPr>
        <p:spPr>
          <a:xfrm>
            <a:off x="2818736" y="2203505"/>
            <a:ext cx="906846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与工作流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C813AC-39EF-9845-A248-30C27E8E84ED}"/>
              </a:ext>
            </a:extLst>
          </p:cNvPr>
          <p:cNvSpPr txBox="1"/>
          <p:nvPr/>
        </p:nvSpPr>
        <p:spPr>
          <a:xfrm>
            <a:off x="2818736" y="4774427"/>
            <a:ext cx="975426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三、微前端应用及原理解析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AF3BAF-D099-0A48-A90E-18A4F00FA6A0}"/>
              </a:ext>
            </a:extLst>
          </p:cNvPr>
          <p:cNvSpPr txBox="1"/>
          <p:nvPr/>
        </p:nvSpPr>
        <p:spPr>
          <a:xfrm>
            <a:off x="2818736" y="3488966"/>
            <a:ext cx="1015431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二、前端构建实战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413C37-EC8B-3D46-8428-7C14DBEEDE07}"/>
              </a:ext>
            </a:extLst>
          </p:cNvPr>
          <p:cNvSpPr txBox="1"/>
          <p:nvPr/>
        </p:nvSpPr>
        <p:spPr>
          <a:xfrm>
            <a:off x="2818737" y="605988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四、自动化测试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CC25AB-C643-4740-95F6-6E20EADEF235}"/>
              </a:ext>
            </a:extLst>
          </p:cNvPr>
          <p:cNvSpPr txBox="1"/>
          <p:nvPr/>
        </p:nvSpPr>
        <p:spPr>
          <a:xfrm>
            <a:off x="2818737" y="7345349"/>
            <a:ext cx="1015431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五、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基础与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992813-D684-5443-8E86-6F9F403BD8E2}"/>
              </a:ext>
            </a:extLst>
          </p:cNvPr>
          <p:cNvSpPr txBox="1"/>
          <p:nvPr/>
        </p:nvSpPr>
        <p:spPr>
          <a:xfrm>
            <a:off x="2818737" y="8630810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六、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Nginx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必知必会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5C2A080-7CD3-3A44-9F92-2941AB5886B5}"/>
              </a:ext>
            </a:extLst>
          </p:cNvPr>
          <p:cNvSpPr txBox="1"/>
          <p:nvPr/>
        </p:nvSpPr>
        <p:spPr>
          <a:xfrm>
            <a:off x="2818736" y="9916271"/>
            <a:ext cx="1015431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七、前端监控系统的搭建</a:t>
            </a:r>
          </a:p>
        </p:txBody>
      </p:sp>
    </p:spTree>
    <p:extLst>
      <p:ext uri="{BB962C8B-B14F-4D97-AF65-F5344CB8AC3E}">
        <p14:creationId xmlns:p14="http://schemas.microsoft.com/office/powerpoint/2010/main" val="3531071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872883" y="186023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9605254" y="-393841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740B18-8534-3843-B549-FA550CD36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650" y="6908800"/>
            <a:ext cx="16979900" cy="5892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195E15-39E9-8349-8F28-026D3A4C7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550" y="965200"/>
            <a:ext cx="170180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3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872883" y="186023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9605254" y="-393841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5C1950-CA37-1D45-A469-D08C361ED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1492250"/>
            <a:ext cx="17018000" cy="1073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01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872883" y="186023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9605254" y="-393841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5D64C1-655A-B049-AA0F-6F0A76221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0" y="2012950"/>
            <a:ext cx="17043400" cy="1014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09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B472BFF4-3F39-894A-B391-8C1FF742552C}"/>
              </a:ext>
            </a:extLst>
          </p:cNvPr>
          <p:cNvSpPr/>
          <p:nvPr/>
        </p:nvSpPr>
        <p:spPr>
          <a:xfrm>
            <a:off x="3071399" y="14805478"/>
            <a:ext cx="9048743" cy="1561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10667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4A3F775-836E-0D44-848F-7D218308987F}"/>
              </a:ext>
            </a:extLst>
          </p:cNvPr>
          <p:cNvSpPr/>
          <p:nvPr/>
        </p:nvSpPr>
        <p:spPr>
          <a:xfrm>
            <a:off x="13204248" y="15312748"/>
            <a:ext cx="7772108" cy="8538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5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3505F4-5BFE-F74C-80AD-A35B5724D32D}"/>
              </a:ext>
            </a:extLst>
          </p:cNvPr>
          <p:cNvSpPr txBox="1"/>
          <p:nvPr/>
        </p:nvSpPr>
        <p:spPr>
          <a:xfrm>
            <a:off x="3491345" y="-228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B9FCDF21-5A2F-9B49-AFB0-E77E36278228}"/>
              </a:ext>
            </a:extLst>
          </p:cNvPr>
          <p:cNvSpPr/>
          <p:nvPr/>
        </p:nvSpPr>
        <p:spPr>
          <a:xfrm>
            <a:off x="1483936" y="441720"/>
            <a:ext cx="10636206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zh-CN" altLang="en-US" sz="6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AB252BE-8BDB-E046-A87F-AAFA73788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823" y="4756324"/>
            <a:ext cx="11471378" cy="33304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A426C44-8DE3-C640-B413-58CE64C9086D}"/>
              </a:ext>
            </a:extLst>
          </p:cNvPr>
          <p:cNvSpPr/>
          <p:nvPr/>
        </p:nvSpPr>
        <p:spPr>
          <a:xfrm>
            <a:off x="9112748" y="8697830"/>
            <a:ext cx="601478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https://sentry.io</a:t>
            </a:r>
          </a:p>
        </p:txBody>
      </p:sp>
    </p:spTree>
    <p:extLst>
      <p:ext uri="{BB962C8B-B14F-4D97-AF65-F5344CB8AC3E}">
        <p14:creationId xmlns:p14="http://schemas.microsoft.com/office/powerpoint/2010/main" val="344745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B472BFF4-3F39-894A-B391-8C1FF742552C}"/>
              </a:ext>
            </a:extLst>
          </p:cNvPr>
          <p:cNvSpPr/>
          <p:nvPr/>
        </p:nvSpPr>
        <p:spPr>
          <a:xfrm>
            <a:off x="3071399" y="14805478"/>
            <a:ext cx="9048743" cy="1561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10667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4A3F775-836E-0D44-848F-7D218308987F}"/>
              </a:ext>
            </a:extLst>
          </p:cNvPr>
          <p:cNvSpPr/>
          <p:nvPr/>
        </p:nvSpPr>
        <p:spPr>
          <a:xfrm>
            <a:off x="13204248" y="15312748"/>
            <a:ext cx="7772108" cy="8538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5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3505F4-5BFE-F74C-80AD-A35B5724D32D}"/>
              </a:ext>
            </a:extLst>
          </p:cNvPr>
          <p:cNvSpPr txBox="1"/>
          <p:nvPr/>
        </p:nvSpPr>
        <p:spPr>
          <a:xfrm>
            <a:off x="3491345" y="-228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B9FCDF21-5A2F-9B49-AFB0-E77E36278228}"/>
              </a:ext>
            </a:extLst>
          </p:cNvPr>
          <p:cNvSpPr/>
          <p:nvPr/>
        </p:nvSpPr>
        <p:spPr>
          <a:xfrm>
            <a:off x="1483936" y="441720"/>
            <a:ext cx="10636206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zh-CN" altLang="en-US" sz="60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257C780-67F1-174C-8DAB-E8A28CBB683D}"/>
              </a:ext>
            </a:extLst>
          </p:cNvPr>
          <p:cNvSpPr/>
          <p:nvPr/>
        </p:nvSpPr>
        <p:spPr>
          <a:xfrm>
            <a:off x="2226786" y="4657397"/>
            <a:ext cx="1993042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Sentry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是一个开源的实时错误追踪系统，可以帮助开发者实时监控并修复异常问题。它主要专注于持续集成、提高效率并且提升用户体验。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Sentry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分为服务端和客户端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SDK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前者可以直接使用它家提供的在线服务，也可以本地自行搭建；后者提供了对多种主流语言和框架的支持，包括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Angular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Django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RoR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PHP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Laravel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Android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.NET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等。同时它可提供了和其他流行服务集成的方案，例如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GitHub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GitLab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bitbuck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heroku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slack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Trello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等。目前公司的项目也都在逐步应用上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Sentry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进行错误日志管理。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AB252BE-8BDB-E046-A87F-AAFA73788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96" y="655309"/>
            <a:ext cx="3634964" cy="105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91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B472BFF4-3F39-894A-B391-8C1FF742552C}"/>
              </a:ext>
            </a:extLst>
          </p:cNvPr>
          <p:cNvSpPr/>
          <p:nvPr/>
        </p:nvSpPr>
        <p:spPr>
          <a:xfrm>
            <a:off x="3071399" y="14805478"/>
            <a:ext cx="9048743" cy="1561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10667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4A3F775-836E-0D44-848F-7D218308987F}"/>
              </a:ext>
            </a:extLst>
          </p:cNvPr>
          <p:cNvSpPr/>
          <p:nvPr/>
        </p:nvSpPr>
        <p:spPr>
          <a:xfrm>
            <a:off x="13204248" y="15312748"/>
            <a:ext cx="7772108" cy="8538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5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3505F4-5BFE-F74C-80AD-A35B5724D32D}"/>
              </a:ext>
            </a:extLst>
          </p:cNvPr>
          <p:cNvSpPr txBox="1"/>
          <p:nvPr/>
        </p:nvSpPr>
        <p:spPr>
          <a:xfrm>
            <a:off x="3491345" y="-228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B9FCDF21-5A2F-9B49-AFB0-E77E36278228}"/>
              </a:ext>
            </a:extLst>
          </p:cNvPr>
          <p:cNvSpPr/>
          <p:nvPr/>
        </p:nvSpPr>
        <p:spPr>
          <a:xfrm>
            <a:off x="1483936" y="441720"/>
            <a:ext cx="10636206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zh-CN" altLang="en-US" sz="6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AB252BE-8BDB-E046-A87F-AAFA73788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96" y="655309"/>
            <a:ext cx="3634964" cy="105531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3C18EE9-6310-9E4C-9A52-45EF53CA7A3C}"/>
              </a:ext>
            </a:extLst>
          </p:cNvPr>
          <p:cNvSpPr/>
          <p:nvPr/>
        </p:nvSpPr>
        <p:spPr>
          <a:xfrm>
            <a:off x="6389392" y="2818921"/>
            <a:ext cx="107824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https://github.com/getsentry/onpremise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D2CA65A-7761-A744-82D5-879A13A96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962" y="7090605"/>
            <a:ext cx="9492860" cy="3363090"/>
          </a:xfrm>
          <a:prstGeom prst="rect">
            <a:avLst/>
          </a:prstGeom>
        </p:spPr>
      </p:pic>
      <p:sp>
        <p:nvSpPr>
          <p:cNvPr id="18" name="圆角矩形 17">
            <a:extLst>
              <a:ext uri="{FF2B5EF4-FFF2-40B4-BE49-F238E27FC236}">
                <a16:creationId xmlns:a16="http://schemas.microsoft.com/office/drawing/2014/main" id="{23018417-F2D3-044A-8F12-1A385776599D}"/>
              </a:ext>
            </a:extLst>
          </p:cNvPr>
          <p:cNvSpPr/>
          <p:nvPr/>
        </p:nvSpPr>
        <p:spPr>
          <a:xfrm>
            <a:off x="6389392" y="441719"/>
            <a:ext cx="10636206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Sentry</a:t>
            </a:r>
            <a:r>
              <a:rPr kumimoji="1" lang="zh-CN" altLang="en-US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安装运行和使用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F0711433-9861-6A4E-9873-058B12DC8ED6}"/>
              </a:ext>
            </a:extLst>
          </p:cNvPr>
          <p:cNvSpPr/>
          <p:nvPr/>
        </p:nvSpPr>
        <p:spPr>
          <a:xfrm>
            <a:off x="984897" y="2689011"/>
            <a:ext cx="4640652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运行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72B23E7F-7B6F-A343-9E66-66AB8389CF9E}"/>
              </a:ext>
            </a:extLst>
          </p:cNvPr>
          <p:cNvSpPr/>
          <p:nvPr/>
        </p:nvSpPr>
        <p:spPr>
          <a:xfrm>
            <a:off x="984897" y="5129406"/>
            <a:ext cx="4640652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SDK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接入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4208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B472BFF4-3F39-894A-B391-8C1FF742552C}"/>
              </a:ext>
            </a:extLst>
          </p:cNvPr>
          <p:cNvSpPr/>
          <p:nvPr/>
        </p:nvSpPr>
        <p:spPr>
          <a:xfrm>
            <a:off x="3071399" y="14805478"/>
            <a:ext cx="9048743" cy="1561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10667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4A3F775-836E-0D44-848F-7D218308987F}"/>
              </a:ext>
            </a:extLst>
          </p:cNvPr>
          <p:cNvSpPr/>
          <p:nvPr/>
        </p:nvSpPr>
        <p:spPr>
          <a:xfrm>
            <a:off x="13204248" y="15312748"/>
            <a:ext cx="7772108" cy="8538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5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3505F4-5BFE-F74C-80AD-A35B5724D32D}"/>
              </a:ext>
            </a:extLst>
          </p:cNvPr>
          <p:cNvSpPr txBox="1"/>
          <p:nvPr/>
        </p:nvSpPr>
        <p:spPr>
          <a:xfrm>
            <a:off x="3491345" y="-228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B9FCDF21-5A2F-9B49-AFB0-E77E36278228}"/>
              </a:ext>
            </a:extLst>
          </p:cNvPr>
          <p:cNvSpPr/>
          <p:nvPr/>
        </p:nvSpPr>
        <p:spPr>
          <a:xfrm>
            <a:off x="1483936" y="441720"/>
            <a:ext cx="10636206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zh-CN" altLang="en-US" sz="6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AB252BE-8BDB-E046-A87F-AAFA73788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96" y="655309"/>
            <a:ext cx="3634964" cy="105531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3C18EE9-6310-9E4C-9A52-45EF53CA7A3C}"/>
              </a:ext>
            </a:extLst>
          </p:cNvPr>
          <p:cNvSpPr/>
          <p:nvPr/>
        </p:nvSpPr>
        <p:spPr>
          <a:xfrm>
            <a:off x="6389392" y="2818921"/>
            <a:ext cx="107824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https://github.com/getsentry/onpremise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23018417-F2D3-044A-8F12-1A385776599D}"/>
              </a:ext>
            </a:extLst>
          </p:cNvPr>
          <p:cNvSpPr/>
          <p:nvPr/>
        </p:nvSpPr>
        <p:spPr>
          <a:xfrm>
            <a:off x="6389392" y="441719"/>
            <a:ext cx="10636206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sentry-webpack-plugin</a:t>
            </a:r>
            <a:endParaRPr kumimoji="1" lang="zh-CN" altLang="en-US" sz="6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F0711433-9861-6A4E-9873-058B12DC8ED6}"/>
              </a:ext>
            </a:extLst>
          </p:cNvPr>
          <p:cNvSpPr/>
          <p:nvPr/>
        </p:nvSpPr>
        <p:spPr>
          <a:xfrm>
            <a:off x="984897" y="2689011"/>
            <a:ext cx="4640652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安装运行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7DDAC622-B0E6-724D-A076-1B5ACE47C006}"/>
              </a:ext>
            </a:extLst>
          </p:cNvPr>
          <p:cNvSpPr/>
          <p:nvPr/>
        </p:nvSpPr>
        <p:spPr>
          <a:xfrm>
            <a:off x="7512697" y="5691393"/>
            <a:ext cx="4412052" cy="909944"/>
          </a:xfrm>
          <a:prstGeom prst="roundRect">
            <a:avLst>
              <a:gd name="adj" fmla="val 4238"/>
            </a:avLst>
          </a:prstGeom>
          <a:solidFill>
            <a:srgbClr val="00A2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python3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C1FFECBE-0FC7-7948-880F-0625A1AE8C56}"/>
              </a:ext>
            </a:extLst>
          </p:cNvPr>
          <p:cNvSpPr/>
          <p:nvPr/>
        </p:nvSpPr>
        <p:spPr>
          <a:xfrm>
            <a:off x="7512697" y="4619968"/>
            <a:ext cx="4412052" cy="909944"/>
          </a:xfrm>
          <a:prstGeom prst="roundRect">
            <a:avLst>
              <a:gd name="adj" fmla="val 4238"/>
            </a:avLst>
          </a:prstGeom>
          <a:solidFill>
            <a:srgbClr val="00A2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brew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AD3DC392-7658-B14D-BB5B-2AC067E2FBBE}"/>
              </a:ext>
            </a:extLst>
          </p:cNvPr>
          <p:cNvSpPr/>
          <p:nvPr/>
        </p:nvSpPr>
        <p:spPr>
          <a:xfrm>
            <a:off x="7512696" y="6740807"/>
            <a:ext cx="4412052" cy="909944"/>
          </a:xfrm>
          <a:prstGeom prst="roundRect">
            <a:avLst>
              <a:gd name="adj" fmla="val 4238"/>
            </a:avLst>
          </a:prstGeom>
          <a:solidFill>
            <a:srgbClr val="00A2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coreutils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4ECEEB-C302-1647-B69D-6B4579603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3456" y="4619968"/>
            <a:ext cx="8897972" cy="833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69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B472BFF4-3F39-894A-B391-8C1FF742552C}"/>
              </a:ext>
            </a:extLst>
          </p:cNvPr>
          <p:cNvSpPr/>
          <p:nvPr/>
        </p:nvSpPr>
        <p:spPr>
          <a:xfrm>
            <a:off x="3071399" y="14805478"/>
            <a:ext cx="9048743" cy="1561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10667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4A3F775-836E-0D44-848F-7D218308987F}"/>
              </a:ext>
            </a:extLst>
          </p:cNvPr>
          <p:cNvSpPr/>
          <p:nvPr/>
        </p:nvSpPr>
        <p:spPr>
          <a:xfrm>
            <a:off x="13204248" y="15312748"/>
            <a:ext cx="7772108" cy="8538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5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3505F4-5BFE-F74C-80AD-A35B5724D32D}"/>
              </a:ext>
            </a:extLst>
          </p:cNvPr>
          <p:cNvSpPr txBox="1"/>
          <p:nvPr/>
        </p:nvSpPr>
        <p:spPr>
          <a:xfrm>
            <a:off x="3491345" y="-228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B9FCDF21-5A2F-9B49-AFB0-E77E36278228}"/>
              </a:ext>
            </a:extLst>
          </p:cNvPr>
          <p:cNvSpPr/>
          <p:nvPr/>
        </p:nvSpPr>
        <p:spPr>
          <a:xfrm>
            <a:off x="1483936" y="441720"/>
            <a:ext cx="10636206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zh-CN" altLang="en-US" sz="6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AB252BE-8BDB-E046-A87F-AAFA73788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96" y="655309"/>
            <a:ext cx="3634964" cy="105531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3C18EE9-6310-9E4C-9A52-45EF53CA7A3C}"/>
              </a:ext>
            </a:extLst>
          </p:cNvPr>
          <p:cNvSpPr/>
          <p:nvPr/>
        </p:nvSpPr>
        <p:spPr>
          <a:xfrm>
            <a:off x="6389392" y="2818921"/>
            <a:ext cx="107824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https://github.com/getsentry/onpremise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23018417-F2D3-044A-8F12-1A385776599D}"/>
              </a:ext>
            </a:extLst>
          </p:cNvPr>
          <p:cNvSpPr/>
          <p:nvPr/>
        </p:nvSpPr>
        <p:spPr>
          <a:xfrm>
            <a:off x="6389392" y="441719"/>
            <a:ext cx="10636206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sentry-webpack-plugin</a:t>
            </a:r>
            <a:endParaRPr kumimoji="1" lang="zh-CN" altLang="en-US" sz="6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F0711433-9861-6A4E-9873-058B12DC8ED6}"/>
              </a:ext>
            </a:extLst>
          </p:cNvPr>
          <p:cNvSpPr/>
          <p:nvPr/>
        </p:nvSpPr>
        <p:spPr>
          <a:xfrm>
            <a:off x="984897" y="2689011"/>
            <a:ext cx="4640652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安装运行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7DDAC622-B0E6-724D-A076-1B5ACE47C006}"/>
              </a:ext>
            </a:extLst>
          </p:cNvPr>
          <p:cNvSpPr/>
          <p:nvPr/>
        </p:nvSpPr>
        <p:spPr>
          <a:xfrm>
            <a:off x="7512697" y="5691393"/>
            <a:ext cx="4412052" cy="909944"/>
          </a:xfrm>
          <a:prstGeom prst="roundRect">
            <a:avLst>
              <a:gd name="adj" fmla="val 4238"/>
            </a:avLst>
          </a:prstGeom>
          <a:solidFill>
            <a:srgbClr val="00A2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python3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C1FFECBE-0FC7-7948-880F-0625A1AE8C56}"/>
              </a:ext>
            </a:extLst>
          </p:cNvPr>
          <p:cNvSpPr/>
          <p:nvPr/>
        </p:nvSpPr>
        <p:spPr>
          <a:xfrm>
            <a:off x="7512697" y="4619968"/>
            <a:ext cx="4412052" cy="909944"/>
          </a:xfrm>
          <a:prstGeom prst="roundRect">
            <a:avLst>
              <a:gd name="adj" fmla="val 4238"/>
            </a:avLst>
          </a:prstGeom>
          <a:solidFill>
            <a:srgbClr val="00A2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brew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AD3DC392-7658-B14D-BB5B-2AC067E2FBBE}"/>
              </a:ext>
            </a:extLst>
          </p:cNvPr>
          <p:cNvSpPr/>
          <p:nvPr/>
        </p:nvSpPr>
        <p:spPr>
          <a:xfrm>
            <a:off x="7512696" y="6740807"/>
            <a:ext cx="4412052" cy="909944"/>
          </a:xfrm>
          <a:prstGeom prst="roundRect">
            <a:avLst>
              <a:gd name="adj" fmla="val 4238"/>
            </a:avLst>
          </a:prstGeom>
          <a:solidFill>
            <a:srgbClr val="00A2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coreutils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4ECEEB-C302-1647-B69D-6B4579603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3456" y="4619968"/>
            <a:ext cx="8897972" cy="833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18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C1D1315E-89F6-2748-A9BB-CD6CB51AC4B4}"/>
              </a:ext>
            </a:extLst>
          </p:cNvPr>
          <p:cNvSpPr/>
          <p:nvPr/>
        </p:nvSpPr>
        <p:spPr>
          <a:xfrm>
            <a:off x="14921345" y="1960120"/>
            <a:ext cx="7340600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8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0AF8AB6-C45F-024B-AFB3-722F01430B10}"/>
              </a:ext>
            </a:extLst>
          </p:cNvPr>
          <p:cNvSpPr/>
          <p:nvPr/>
        </p:nvSpPr>
        <p:spPr>
          <a:xfrm>
            <a:off x="1752600" y="2552884"/>
            <a:ext cx="13571344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48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navigator.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sendBeacon</a:t>
            </a:r>
            <a:r>
              <a:rPr lang="en" altLang="zh-CN" sz="4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("/log", </a:t>
            </a:r>
            <a:r>
              <a:rPr lang="en" altLang="zh-CN" sz="48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analyticsData</a:t>
            </a:r>
            <a:r>
              <a:rPr lang="en" altLang="zh-CN" sz="4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); </a:t>
            </a:r>
            <a:endParaRPr lang="zh-CN" altLang="en-US" sz="48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54B6F25-1979-0940-8039-10AF2933699C}"/>
              </a:ext>
            </a:extLst>
          </p:cNvPr>
          <p:cNvSpPr/>
          <p:nvPr/>
        </p:nvSpPr>
        <p:spPr>
          <a:xfrm>
            <a:off x="1896134" y="3477878"/>
            <a:ext cx="182028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返回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true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或者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false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，数据可靠，传输异步并且不会影响下一页面的加载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A607B7C-645B-D040-A805-80FCE223F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719" y="4693147"/>
            <a:ext cx="15288005" cy="7769314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29DAF804-069A-5F48-AA47-239ACF2ADCC9}"/>
              </a:ext>
            </a:extLst>
          </p:cNvPr>
          <p:cNvSpPr/>
          <p:nvPr/>
        </p:nvSpPr>
        <p:spPr>
          <a:xfrm>
            <a:off x="2541928" y="403093"/>
            <a:ext cx="8659472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zh-CN" altLang="en-US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数据上报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C47CF30-51A7-1846-AABA-FD481814019F}"/>
              </a:ext>
            </a:extLst>
          </p:cNvPr>
          <p:cNvGrpSpPr/>
          <p:nvPr/>
        </p:nvGrpSpPr>
        <p:grpSpPr>
          <a:xfrm>
            <a:off x="672792" y="456328"/>
            <a:ext cx="1333418" cy="1333418"/>
            <a:chOff x="8708967" y="858685"/>
            <a:chExt cx="6276109" cy="6276109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CB585A3E-723B-F54D-A4D5-D0B7C446352B}"/>
                </a:ext>
              </a:extLst>
            </p:cNvPr>
            <p:cNvSpPr/>
            <p:nvPr/>
          </p:nvSpPr>
          <p:spPr>
            <a:xfrm>
              <a:off x="8708967" y="858685"/>
              <a:ext cx="6276109" cy="6276109"/>
            </a:xfrm>
            <a:prstGeom prst="ellipse">
              <a:avLst/>
            </a:prstGeom>
            <a:solidFill>
              <a:schemeClr val="bg1"/>
            </a:solidFill>
            <a:ln w="508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algn="l"/>
              <a:endParaRPr kumimoji="1" lang="zh-CN" altLang="en-US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endParaRPr>
            </a:p>
          </p:txBody>
        </p:sp>
        <p:pic>
          <p:nvPicPr>
            <p:cNvPr id="16" name="图片 15" descr="徽标&#10;&#10;描述已自动生成">
              <a:extLst>
                <a:ext uri="{FF2B5EF4-FFF2-40B4-BE49-F238E27FC236}">
                  <a16:creationId xmlns:a16="http://schemas.microsoft.com/office/drawing/2014/main" id="{0BCBD14B-BAEB-854D-AABE-97E2514CC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7889" y="1991794"/>
              <a:ext cx="4118264" cy="4009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948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C1D1315E-89F6-2748-A9BB-CD6CB51AC4B4}"/>
              </a:ext>
            </a:extLst>
          </p:cNvPr>
          <p:cNvSpPr/>
          <p:nvPr/>
        </p:nvSpPr>
        <p:spPr>
          <a:xfrm>
            <a:off x="14921345" y="1960120"/>
            <a:ext cx="7340600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8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29DAF804-069A-5F48-AA47-239ACF2ADCC9}"/>
              </a:ext>
            </a:extLst>
          </p:cNvPr>
          <p:cNvSpPr/>
          <p:nvPr/>
        </p:nvSpPr>
        <p:spPr>
          <a:xfrm>
            <a:off x="2541928" y="403093"/>
            <a:ext cx="8659472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zh-CN" altLang="en-US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数据上报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C47CF30-51A7-1846-AABA-FD481814019F}"/>
              </a:ext>
            </a:extLst>
          </p:cNvPr>
          <p:cNvGrpSpPr/>
          <p:nvPr/>
        </p:nvGrpSpPr>
        <p:grpSpPr>
          <a:xfrm>
            <a:off x="672792" y="456328"/>
            <a:ext cx="1333418" cy="1333418"/>
            <a:chOff x="8708967" y="858685"/>
            <a:chExt cx="6276109" cy="6276109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CB585A3E-723B-F54D-A4D5-D0B7C446352B}"/>
                </a:ext>
              </a:extLst>
            </p:cNvPr>
            <p:cNvSpPr/>
            <p:nvPr/>
          </p:nvSpPr>
          <p:spPr>
            <a:xfrm>
              <a:off x="8708967" y="858685"/>
              <a:ext cx="6276109" cy="6276109"/>
            </a:xfrm>
            <a:prstGeom prst="ellipse">
              <a:avLst/>
            </a:prstGeom>
            <a:solidFill>
              <a:schemeClr val="bg1"/>
            </a:solidFill>
            <a:ln w="508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algn="l"/>
              <a:endParaRPr kumimoji="1" lang="zh-CN" altLang="en-US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endParaRPr>
            </a:p>
          </p:txBody>
        </p:sp>
        <p:pic>
          <p:nvPicPr>
            <p:cNvPr id="16" name="图片 15" descr="徽标&#10;&#10;描述已自动生成">
              <a:extLst>
                <a:ext uri="{FF2B5EF4-FFF2-40B4-BE49-F238E27FC236}">
                  <a16:creationId xmlns:a16="http://schemas.microsoft.com/office/drawing/2014/main" id="{0BCBD14B-BAEB-854D-AABE-97E2514CC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7889" y="1991794"/>
              <a:ext cx="4118264" cy="4009889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B3C63D1-0F92-3442-9768-7374A2E6F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900" y="5108015"/>
            <a:ext cx="9334335" cy="40507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A2D279-A531-234E-BE33-466C3577F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0783" y="5117546"/>
            <a:ext cx="9334334" cy="4041218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C5D099D-1387-7046-AD30-418ABE541476}"/>
              </a:ext>
            </a:extLst>
          </p:cNvPr>
          <p:cNvSpPr/>
          <p:nvPr/>
        </p:nvSpPr>
        <p:spPr>
          <a:xfrm>
            <a:off x="2523045" y="3607956"/>
            <a:ext cx="683873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48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navigator.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sendBeacon</a:t>
            </a:r>
            <a:endParaRPr lang="zh-CN" altLang="en-US" sz="48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7268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83E335F2-D100-3043-9CFE-991B2010D204}"/>
              </a:ext>
            </a:extLst>
          </p:cNvPr>
          <p:cNvSpPr txBox="1"/>
          <p:nvPr/>
        </p:nvSpPr>
        <p:spPr>
          <a:xfrm>
            <a:off x="1227414" y="169989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Git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与工作流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7507F35E-5BD6-164C-A4C7-4CEB43EF37BE}"/>
              </a:ext>
            </a:extLst>
          </p:cNvPr>
          <p:cNvSpPr/>
          <p:nvPr/>
        </p:nvSpPr>
        <p:spPr>
          <a:xfrm>
            <a:off x="9054616" y="1532873"/>
            <a:ext cx="5167224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功能场景实战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96934876-BCF5-534F-92DA-70CE842977AF}"/>
              </a:ext>
            </a:extLst>
          </p:cNvPr>
          <p:cNvSpPr/>
          <p:nvPr/>
        </p:nvSpPr>
        <p:spPr>
          <a:xfrm>
            <a:off x="14610492" y="1532874"/>
            <a:ext cx="533220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工作流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FADBF0C-DFE1-2347-881A-86D8027B0ED5}"/>
              </a:ext>
            </a:extLst>
          </p:cNvPr>
          <p:cNvSpPr txBox="1"/>
          <p:nvPr/>
        </p:nvSpPr>
        <p:spPr>
          <a:xfrm>
            <a:off x="1227414" y="3938621"/>
            <a:ext cx="680845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前端构建实战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E965279-C6BB-6C48-A836-374BEC69DEFE}"/>
              </a:ext>
            </a:extLst>
          </p:cNvPr>
          <p:cNvSpPr/>
          <p:nvPr/>
        </p:nvSpPr>
        <p:spPr>
          <a:xfrm>
            <a:off x="9054616" y="3938622"/>
            <a:ext cx="10888085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基础与性能优化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CDB1696C-BCCB-2D4A-8031-F372DA89B63A}"/>
              </a:ext>
            </a:extLst>
          </p:cNvPr>
          <p:cNvSpPr/>
          <p:nvPr/>
        </p:nvSpPr>
        <p:spPr>
          <a:xfrm>
            <a:off x="9054613" y="5036882"/>
            <a:ext cx="10888084" cy="914402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模块规范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DB1575A0-92AD-D744-9511-690E035C6D32}"/>
              </a:ext>
            </a:extLst>
          </p:cNvPr>
          <p:cNvSpPr/>
          <p:nvPr/>
        </p:nvSpPr>
        <p:spPr>
          <a:xfrm>
            <a:off x="9054610" y="9486651"/>
            <a:ext cx="10888085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Lerna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在项目中应用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5F9F2C10-1F6F-9141-A95B-840BF4ACCA69}"/>
              </a:ext>
            </a:extLst>
          </p:cNvPr>
          <p:cNvSpPr/>
          <p:nvPr/>
        </p:nvSpPr>
        <p:spPr>
          <a:xfrm>
            <a:off x="9054616" y="2631134"/>
            <a:ext cx="5167224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Eslint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与代码规范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A76FF453-12CC-404F-A04E-BEEB568E65B0}"/>
              </a:ext>
            </a:extLst>
          </p:cNvPr>
          <p:cNvSpPr/>
          <p:nvPr/>
        </p:nvSpPr>
        <p:spPr>
          <a:xfrm>
            <a:off x="14610492" y="2614291"/>
            <a:ext cx="5332209" cy="89972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CI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持续集成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0389AF5E-9B1C-084B-A0EE-24F8DFD8D6B9}"/>
              </a:ext>
            </a:extLst>
          </p:cNvPr>
          <p:cNvSpPr/>
          <p:nvPr/>
        </p:nvSpPr>
        <p:spPr>
          <a:xfrm>
            <a:off x="9054613" y="6161093"/>
            <a:ext cx="10888084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TreeShaking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8E2A1837-9F31-3349-96E3-59F4E653F7C5}"/>
              </a:ext>
            </a:extLst>
          </p:cNvPr>
          <p:cNvSpPr/>
          <p:nvPr/>
        </p:nvSpPr>
        <p:spPr>
          <a:xfrm>
            <a:off x="9054613" y="7285303"/>
            <a:ext cx="10888083" cy="914402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插件开发实战</a:t>
            </a: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775C541C-B39D-7142-B39D-D723F61BEEC9}"/>
              </a:ext>
            </a:extLst>
          </p:cNvPr>
          <p:cNvSpPr/>
          <p:nvPr/>
        </p:nvSpPr>
        <p:spPr>
          <a:xfrm>
            <a:off x="9054612" y="8419912"/>
            <a:ext cx="10888083" cy="914402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Babel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基础与插件开发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15D69F9-2B69-3D42-8EA0-BA44FC3DA5EF}"/>
              </a:ext>
            </a:extLst>
          </p:cNvPr>
          <p:cNvSpPr txBox="1"/>
          <p:nvPr/>
        </p:nvSpPr>
        <p:spPr>
          <a:xfrm>
            <a:off x="1227414" y="10646645"/>
            <a:ext cx="6808455" cy="2043084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微前端应用及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原理解析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52BC1808-962A-9848-BC8B-BE925C9EDC64}"/>
              </a:ext>
            </a:extLst>
          </p:cNvPr>
          <p:cNvSpPr/>
          <p:nvPr/>
        </p:nvSpPr>
        <p:spPr>
          <a:xfrm>
            <a:off x="9054609" y="10723047"/>
            <a:ext cx="10888085" cy="91440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微前端 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Single-spa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65F8E990-F33E-4B49-8822-B02B16BCE2D3}"/>
              </a:ext>
            </a:extLst>
          </p:cNvPr>
          <p:cNvSpPr/>
          <p:nvPr/>
        </p:nvSpPr>
        <p:spPr>
          <a:xfrm>
            <a:off x="9054610" y="11775325"/>
            <a:ext cx="10888084" cy="91440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微前端原理解析</a:t>
            </a:r>
          </a:p>
        </p:txBody>
      </p:sp>
    </p:spTree>
    <p:extLst>
      <p:ext uri="{BB962C8B-B14F-4D97-AF65-F5344CB8AC3E}">
        <p14:creationId xmlns:p14="http://schemas.microsoft.com/office/powerpoint/2010/main" val="2073040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5ADFFBFE-8CCE-6344-807C-CD1A831C1FFD}"/>
              </a:ext>
            </a:extLst>
          </p:cNvPr>
          <p:cNvSpPr/>
          <p:nvPr/>
        </p:nvSpPr>
        <p:spPr>
          <a:xfrm>
            <a:off x="896316" y="2679180"/>
            <a:ext cx="3884150" cy="1171407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数据库选型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0DA3A087-56CE-C641-AB8C-5362F571030B}"/>
              </a:ext>
            </a:extLst>
          </p:cNvPr>
          <p:cNvSpPr/>
          <p:nvPr/>
        </p:nvSpPr>
        <p:spPr>
          <a:xfrm>
            <a:off x="844499" y="4319893"/>
            <a:ext cx="2544085" cy="8785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数据量大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991CC2DA-EC3A-B24B-98F0-582C83D1C62B}"/>
              </a:ext>
            </a:extLst>
          </p:cNvPr>
          <p:cNvSpPr/>
          <p:nvPr/>
        </p:nvSpPr>
        <p:spPr>
          <a:xfrm>
            <a:off x="896316" y="5331849"/>
            <a:ext cx="4244195" cy="8785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数据维度变化大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452F42F7-99FC-E442-9392-C1C030B8A49E}"/>
              </a:ext>
            </a:extLst>
          </p:cNvPr>
          <p:cNvSpPr/>
          <p:nvPr/>
        </p:nvSpPr>
        <p:spPr>
          <a:xfrm>
            <a:off x="8997613" y="1841270"/>
            <a:ext cx="2513575" cy="1171407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0446291-50AB-7449-93F8-70E7B0AC4F2A}"/>
              </a:ext>
            </a:extLst>
          </p:cNvPr>
          <p:cNvSpPr/>
          <p:nvPr/>
        </p:nvSpPr>
        <p:spPr>
          <a:xfrm>
            <a:off x="11892188" y="1841270"/>
            <a:ext cx="2936406" cy="1171407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mongodb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B8DB0F1C-7706-7746-B941-45F3A387B79B}"/>
              </a:ext>
            </a:extLst>
          </p:cNvPr>
          <p:cNvSpPr/>
          <p:nvPr/>
        </p:nvSpPr>
        <p:spPr>
          <a:xfrm>
            <a:off x="18500678" y="1841269"/>
            <a:ext cx="3115956" cy="1171407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leveldb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3171DEC9-4883-324C-BD6D-C1973C8C9ED6}"/>
              </a:ext>
            </a:extLst>
          </p:cNvPr>
          <p:cNvSpPr/>
          <p:nvPr/>
        </p:nvSpPr>
        <p:spPr>
          <a:xfrm>
            <a:off x="6453528" y="5083207"/>
            <a:ext cx="2544085" cy="8785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读写性能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71EAC051-244A-CC49-AD9B-4A4ECE624F4C}"/>
              </a:ext>
            </a:extLst>
          </p:cNvPr>
          <p:cNvSpPr/>
          <p:nvPr/>
        </p:nvSpPr>
        <p:spPr>
          <a:xfrm>
            <a:off x="6453528" y="6938796"/>
            <a:ext cx="2544085" cy="8785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事务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3" name="图形 22">
            <a:extLst>
              <a:ext uri="{FF2B5EF4-FFF2-40B4-BE49-F238E27FC236}">
                <a16:creationId xmlns:a16="http://schemas.microsoft.com/office/drawing/2014/main" id="{0DB3E9C9-4878-CD48-858E-C70CC6948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9223" y="3274859"/>
            <a:ext cx="1171402" cy="1171402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8F1DE6C8-4F87-B348-B57C-F723923031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18092" y="3172949"/>
            <a:ext cx="1331680" cy="1331680"/>
          </a:xfrm>
          <a:prstGeom prst="rect">
            <a:avLst/>
          </a:prstGeom>
        </p:spPr>
      </p:pic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C6CD7A1E-63C8-7B49-99D9-B86B8CF110B4}"/>
              </a:ext>
            </a:extLst>
          </p:cNvPr>
          <p:cNvCxnSpPr>
            <a:cxnSpLocks/>
          </p:cNvCxnSpPr>
          <p:nvPr/>
        </p:nvCxnSpPr>
        <p:spPr>
          <a:xfrm flipV="1">
            <a:off x="6712527" y="4653411"/>
            <a:ext cx="15250339" cy="22194"/>
          </a:xfrm>
          <a:prstGeom prst="line">
            <a:avLst/>
          </a:prstGeom>
          <a:ln w="38100"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904CEAD8-8B01-F440-86D9-F577CE38ECAF}"/>
              </a:ext>
            </a:extLst>
          </p:cNvPr>
          <p:cNvCxnSpPr>
            <a:cxnSpLocks/>
          </p:cNvCxnSpPr>
          <p:nvPr/>
        </p:nvCxnSpPr>
        <p:spPr>
          <a:xfrm>
            <a:off x="6712527" y="6552423"/>
            <a:ext cx="15350705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DBB67522-A3C1-6C42-B497-0CA2CB4DD8A0}"/>
              </a:ext>
            </a:extLst>
          </p:cNvPr>
          <p:cNvSpPr/>
          <p:nvPr/>
        </p:nvSpPr>
        <p:spPr>
          <a:xfrm>
            <a:off x="15196433" y="1841270"/>
            <a:ext cx="2936406" cy="1171407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couchdb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8" name="图形 27">
            <a:extLst>
              <a:ext uri="{FF2B5EF4-FFF2-40B4-BE49-F238E27FC236}">
                <a16:creationId xmlns:a16="http://schemas.microsoft.com/office/drawing/2014/main" id="{BC0F6BBF-C82A-D64E-8238-C71391240E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56633" y="3172949"/>
            <a:ext cx="1331680" cy="1331680"/>
          </a:xfrm>
          <a:prstGeom prst="rect">
            <a:avLst/>
          </a:prstGeom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31D2C784-A1E0-974E-8D23-42F05C3FAA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17338" y="3203018"/>
            <a:ext cx="1331680" cy="1331680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0CB811F1-A980-A841-89D7-C0EBB5A51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18092" y="4922490"/>
            <a:ext cx="1331680" cy="1331680"/>
          </a:xfrm>
          <a:prstGeom prst="rect">
            <a:avLst/>
          </a:prstGeom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D7444838-0FCA-1C47-8328-E5F15809C6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56633" y="4922490"/>
            <a:ext cx="1331680" cy="1331680"/>
          </a:xfrm>
          <a:prstGeom prst="rect">
            <a:avLst/>
          </a:prstGeom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6E92C175-68F9-A245-84D7-65FC7CF88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17338" y="4922490"/>
            <a:ext cx="1331680" cy="1331680"/>
          </a:xfrm>
          <a:prstGeom prst="rect">
            <a:avLst/>
          </a:prstGeom>
        </p:spPr>
      </p:pic>
      <p:sp>
        <p:nvSpPr>
          <p:cNvPr id="33" name="圆角矩形 32">
            <a:extLst>
              <a:ext uri="{FF2B5EF4-FFF2-40B4-BE49-F238E27FC236}">
                <a16:creationId xmlns:a16="http://schemas.microsoft.com/office/drawing/2014/main" id="{49204708-B9F5-EC40-BE8D-44CC4B5986B6}"/>
              </a:ext>
            </a:extLst>
          </p:cNvPr>
          <p:cNvSpPr/>
          <p:nvPr/>
        </p:nvSpPr>
        <p:spPr>
          <a:xfrm>
            <a:off x="6453528" y="8511222"/>
            <a:ext cx="2544085" cy="8785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</a:t>
            </a:r>
            <a:r>
              <a:rPr lang="en-US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heavy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CB19F43E-B9F0-BF46-916D-F05002896419}"/>
              </a:ext>
            </a:extLst>
          </p:cNvPr>
          <p:cNvSpPr/>
          <p:nvPr/>
        </p:nvSpPr>
        <p:spPr>
          <a:xfrm>
            <a:off x="6453528" y="10195461"/>
            <a:ext cx="2544085" cy="8785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全文索引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CC67D79B-40BF-4B4C-9786-89AD45BE1EEE}"/>
              </a:ext>
            </a:extLst>
          </p:cNvPr>
          <p:cNvCxnSpPr>
            <a:cxnSpLocks/>
          </p:cNvCxnSpPr>
          <p:nvPr/>
        </p:nvCxnSpPr>
        <p:spPr>
          <a:xfrm>
            <a:off x="6712527" y="9875923"/>
            <a:ext cx="15277275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形 35">
            <a:extLst>
              <a:ext uri="{FF2B5EF4-FFF2-40B4-BE49-F238E27FC236}">
                <a16:creationId xmlns:a16="http://schemas.microsoft.com/office/drawing/2014/main" id="{D6A02D5B-2002-8547-B7DE-D176C86F0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9223" y="4946047"/>
            <a:ext cx="1171402" cy="1171402"/>
          </a:xfrm>
          <a:prstGeom prst="rect">
            <a:avLst/>
          </a:prstGeom>
        </p:spPr>
      </p:pic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BC442647-580D-B945-9BF6-B94ADC9B7C19}"/>
              </a:ext>
            </a:extLst>
          </p:cNvPr>
          <p:cNvCxnSpPr>
            <a:cxnSpLocks/>
          </p:cNvCxnSpPr>
          <p:nvPr/>
        </p:nvCxnSpPr>
        <p:spPr>
          <a:xfrm>
            <a:off x="6712527" y="8224161"/>
            <a:ext cx="15350705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8169ACBB-FC9A-4246-9DF3-4AFDD4FCA19E}"/>
              </a:ext>
            </a:extLst>
          </p:cNvPr>
          <p:cNvSpPr/>
          <p:nvPr/>
        </p:nvSpPr>
        <p:spPr>
          <a:xfrm>
            <a:off x="6562893" y="12010112"/>
            <a:ext cx="2544085" cy="8785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57A179F0-B69D-6644-BCC6-16CB8AA3527C}"/>
              </a:ext>
            </a:extLst>
          </p:cNvPr>
          <p:cNvCxnSpPr>
            <a:cxnSpLocks/>
          </p:cNvCxnSpPr>
          <p:nvPr/>
        </p:nvCxnSpPr>
        <p:spPr>
          <a:xfrm flipV="1">
            <a:off x="6712527" y="11666395"/>
            <a:ext cx="15359703" cy="117132"/>
          </a:xfrm>
          <a:prstGeom prst="line">
            <a:avLst/>
          </a:prstGeom>
          <a:ln w="38100"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形 39">
            <a:extLst>
              <a:ext uri="{FF2B5EF4-FFF2-40B4-BE49-F238E27FC236}">
                <a16:creationId xmlns:a16="http://schemas.microsoft.com/office/drawing/2014/main" id="{96845F99-FB2C-E24E-8B02-E5D06B37F3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29223" y="6699592"/>
            <a:ext cx="1331680" cy="1331680"/>
          </a:xfrm>
          <a:prstGeom prst="rect">
            <a:avLst/>
          </a:prstGeom>
        </p:spPr>
      </p:pic>
      <p:pic>
        <p:nvPicPr>
          <p:cNvPr id="41" name="图形 40">
            <a:extLst>
              <a:ext uri="{FF2B5EF4-FFF2-40B4-BE49-F238E27FC236}">
                <a16:creationId xmlns:a16="http://schemas.microsoft.com/office/drawing/2014/main" id="{85E98018-F031-A64F-B7BD-97CBE06495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18092" y="8362269"/>
            <a:ext cx="1331680" cy="1331680"/>
          </a:xfrm>
          <a:prstGeom prst="rect">
            <a:avLst/>
          </a:prstGeom>
        </p:spPr>
      </p:pic>
      <p:pic>
        <p:nvPicPr>
          <p:cNvPr id="43" name="图形 42">
            <a:extLst>
              <a:ext uri="{FF2B5EF4-FFF2-40B4-BE49-F238E27FC236}">
                <a16:creationId xmlns:a16="http://schemas.microsoft.com/office/drawing/2014/main" id="{82D34168-C809-F94E-BBEC-6CBA8CDB9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9223" y="8436552"/>
            <a:ext cx="1171402" cy="1171402"/>
          </a:xfrm>
          <a:prstGeom prst="rect">
            <a:avLst/>
          </a:prstGeom>
        </p:spPr>
      </p:pic>
      <p:pic>
        <p:nvPicPr>
          <p:cNvPr id="44" name="图形 43">
            <a:extLst>
              <a:ext uri="{FF2B5EF4-FFF2-40B4-BE49-F238E27FC236}">
                <a16:creationId xmlns:a16="http://schemas.microsoft.com/office/drawing/2014/main" id="{C1B6F4DD-6169-B34B-8F94-836F0451B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29223" y="11827232"/>
            <a:ext cx="1331680" cy="1331680"/>
          </a:xfrm>
          <a:prstGeom prst="rect">
            <a:avLst/>
          </a:prstGeom>
        </p:spPr>
      </p:pic>
      <p:pic>
        <p:nvPicPr>
          <p:cNvPr id="45" name="图形 44">
            <a:extLst>
              <a:ext uri="{FF2B5EF4-FFF2-40B4-BE49-F238E27FC236}">
                <a16:creationId xmlns:a16="http://schemas.microsoft.com/office/drawing/2014/main" id="{3B20DD9E-1235-F14E-AE91-4437B5D303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18092" y="11827232"/>
            <a:ext cx="1331680" cy="1331680"/>
          </a:xfrm>
          <a:prstGeom prst="rect">
            <a:avLst/>
          </a:prstGeom>
        </p:spPr>
      </p:pic>
      <p:pic>
        <p:nvPicPr>
          <p:cNvPr id="46" name="图形 45">
            <a:extLst>
              <a:ext uri="{FF2B5EF4-FFF2-40B4-BE49-F238E27FC236}">
                <a16:creationId xmlns:a16="http://schemas.microsoft.com/office/drawing/2014/main" id="{D8AA4C0B-0033-2B47-ACA5-04B9DE5C8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56633" y="11783527"/>
            <a:ext cx="1331680" cy="1331680"/>
          </a:xfrm>
          <a:prstGeom prst="rect">
            <a:avLst/>
          </a:prstGeom>
        </p:spPr>
      </p:pic>
      <p:pic>
        <p:nvPicPr>
          <p:cNvPr id="47" name="图形 46">
            <a:extLst>
              <a:ext uri="{FF2B5EF4-FFF2-40B4-BE49-F238E27FC236}">
                <a16:creationId xmlns:a16="http://schemas.microsoft.com/office/drawing/2014/main" id="{72FAE5A6-C381-0849-B763-D4C7317BE8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18092" y="10194790"/>
            <a:ext cx="1331680" cy="1331680"/>
          </a:xfrm>
          <a:prstGeom prst="rect">
            <a:avLst/>
          </a:prstGeom>
        </p:spPr>
      </p:pic>
      <p:pic>
        <p:nvPicPr>
          <p:cNvPr id="48" name="图形 47">
            <a:extLst>
              <a:ext uri="{FF2B5EF4-FFF2-40B4-BE49-F238E27FC236}">
                <a16:creationId xmlns:a16="http://schemas.microsoft.com/office/drawing/2014/main" id="{892B2070-298F-6344-BBA0-96227150D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18092" y="6765699"/>
            <a:ext cx="1171402" cy="1171402"/>
          </a:xfrm>
          <a:prstGeom prst="rect">
            <a:avLst/>
          </a:prstGeom>
        </p:spPr>
      </p:pic>
      <p:pic>
        <p:nvPicPr>
          <p:cNvPr id="49" name="图形 48">
            <a:extLst>
              <a:ext uri="{FF2B5EF4-FFF2-40B4-BE49-F238E27FC236}">
                <a16:creationId xmlns:a16="http://schemas.microsoft.com/office/drawing/2014/main" id="{C9B1E1EC-3E5D-C941-BD04-502B7FE95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56633" y="8376919"/>
            <a:ext cx="1331680" cy="1331680"/>
          </a:xfrm>
          <a:prstGeom prst="rect">
            <a:avLst/>
          </a:prstGeom>
        </p:spPr>
      </p:pic>
      <p:pic>
        <p:nvPicPr>
          <p:cNvPr id="50" name="图形 49">
            <a:extLst>
              <a:ext uri="{FF2B5EF4-FFF2-40B4-BE49-F238E27FC236}">
                <a16:creationId xmlns:a16="http://schemas.microsoft.com/office/drawing/2014/main" id="{E666D5BD-42B7-8D4C-A2DE-3B7ED7410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17338" y="11838791"/>
            <a:ext cx="1171402" cy="1171402"/>
          </a:xfrm>
          <a:prstGeom prst="rect">
            <a:avLst/>
          </a:prstGeom>
        </p:spPr>
      </p:pic>
      <p:pic>
        <p:nvPicPr>
          <p:cNvPr id="51" name="图形 50">
            <a:extLst>
              <a:ext uri="{FF2B5EF4-FFF2-40B4-BE49-F238E27FC236}">
                <a16:creationId xmlns:a16="http://schemas.microsoft.com/office/drawing/2014/main" id="{6296951F-F870-4540-974B-AF2F3A9EE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17338" y="8427668"/>
            <a:ext cx="1171402" cy="1171402"/>
          </a:xfrm>
          <a:prstGeom prst="rect">
            <a:avLst/>
          </a:prstGeom>
        </p:spPr>
      </p:pic>
      <p:pic>
        <p:nvPicPr>
          <p:cNvPr id="52" name="图形 51">
            <a:extLst>
              <a:ext uri="{FF2B5EF4-FFF2-40B4-BE49-F238E27FC236}">
                <a16:creationId xmlns:a16="http://schemas.microsoft.com/office/drawing/2014/main" id="{32E97E00-1C1B-8E40-AF3B-1BBD598E0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17338" y="10197555"/>
            <a:ext cx="1331680" cy="1331680"/>
          </a:xfrm>
          <a:prstGeom prst="rect">
            <a:avLst/>
          </a:prstGeom>
        </p:spPr>
      </p:pic>
      <p:pic>
        <p:nvPicPr>
          <p:cNvPr id="53" name="图形 52">
            <a:extLst>
              <a:ext uri="{FF2B5EF4-FFF2-40B4-BE49-F238E27FC236}">
                <a16:creationId xmlns:a16="http://schemas.microsoft.com/office/drawing/2014/main" id="{7AC292FB-EC96-D148-9450-DC12D8419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9223" y="10056570"/>
            <a:ext cx="1171402" cy="1171402"/>
          </a:xfrm>
          <a:prstGeom prst="rect">
            <a:avLst/>
          </a:prstGeom>
        </p:spPr>
      </p:pic>
      <p:pic>
        <p:nvPicPr>
          <p:cNvPr id="54" name="图形 53">
            <a:extLst>
              <a:ext uri="{FF2B5EF4-FFF2-40B4-BE49-F238E27FC236}">
                <a16:creationId xmlns:a16="http://schemas.microsoft.com/office/drawing/2014/main" id="{6799C25F-6B91-1548-876C-A9953B174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56633" y="10211348"/>
            <a:ext cx="1331680" cy="1331680"/>
          </a:xfrm>
          <a:prstGeom prst="rect">
            <a:avLst/>
          </a:prstGeom>
        </p:spPr>
      </p:pic>
      <p:pic>
        <p:nvPicPr>
          <p:cNvPr id="55" name="图形 54">
            <a:extLst>
              <a:ext uri="{FF2B5EF4-FFF2-40B4-BE49-F238E27FC236}">
                <a16:creationId xmlns:a16="http://schemas.microsoft.com/office/drawing/2014/main" id="{0824F4C9-331F-3B4B-853F-EDB5B24B3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56633" y="6802591"/>
            <a:ext cx="1171402" cy="1171402"/>
          </a:xfrm>
          <a:prstGeom prst="rect">
            <a:avLst/>
          </a:prstGeom>
        </p:spPr>
      </p:pic>
      <p:pic>
        <p:nvPicPr>
          <p:cNvPr id="56" name="图形 55">
            <a:extLst>
              <a:ext uri="{FF2B5EF4-FFF2-40B4-BE49-F238E27FC236}">
                <a16:creationId xmlns:a16="http://schemas.microsoft.com/office/drawing/2014/main" id="{A878670B-EA37-8049-858F-639947E0A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17338" y="6779731"/>
            <a:ext cx="1171402" cy="1171402"/>
          </a:xfrm>
          <a:prstGeom prst="rect">
            <a:avLst/>
          </a:prstGeom>
        </p:spPr>
      </p:pic>
      <p:sp>
        <p:nvSpPr>
          <p:cNvPr id="57" name="圆角矩形 56">
            <a:extLst>
              <a:ext uri="{FF2B5EF4-FFF2-40B4-BE49-F238E27FC236}">
                <a16:creationId xmlns:a16="http://schemas.microsoft.com/office/drawing/2014/main" id="{D632E0DA-A07A-384F-95A8-C355BB2994FA}"/>
              </a:ext>
            </a:extLst>
          </p:cNvPr>
          <p:cNvSpPr/>
          <p:nvPr/>
        </p:nvSpPr>
        <p:spPr>
          <a:xfrm>
            <a:off x="2541928" y="403093"/>
            <a:ext cx="8659472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zh-CN" altLang="en-US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数据上报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596FD1F-B422-5648-B84D-A0710B75C523}"/>
              </a:ext>
            </a:extLst>
          </p:cNvPr>
          <p:cNvGrpSpPr/>
          <p:nvPr/>
        </p:nvGrpSpPr>
        <p:grpSpPr>
          <a:xfrm>
            <a:off x="672792" y="456328"/>
            <a:ext cx="1333418" cy="1333418"/>
            <a:chOff x="8708967" y="858685"/>
            <a:chExt cx="6276109" cy="6276109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F3970431-F333-C94D-866D-F937B43C5885}"/>
                </a:ext>
              </a:extLst>
            </p:cNvPr>
            <p:cNvSpPr/>
            <p:nvPr/>
          </p:nvSpPr>
          <p:spPr>
            <a:xfrm>
              <a:off x="8708967" y="858685"/>
              <a:ext cx="6276109" cy="6276109"/>
            </a:xfrm>
            <a:prstGeom prst="ellipse">
              <a:avLst/>
            </a:prstGeom>
            <a:solidFill>
              <a:schemeClr val="bg1"/>
            </a:solidFill>
            <a:ln w="508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algn="l"/>
              <a:endParaRPr kumimoji="1" lang="zh-CN" altLang="en-US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endParaRPr>
            </a:p>
          </p:txBody>
        </p:sp>
        <p:pic>
          <p:nvPicPr>
            <p:cNvPr id="60" name="图片 59" descr="徽标&#10;&#10;描述已自动生成">
              <a:extLst>
                <a:ext uri="{FF2B5EF4-FFF2-40B4-BE49-F238E27FC236}">
                  <a16:creationId xmlns:a16="http://schemas.microsoft.com/office/drawing/2014/main" id="{7DB06D0D-8CA5-2641-B644-4940F0371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7889" y="1991794"/>
              <a:ext cx="4118264" cy="4009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7883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8CF2F1E-565A-AC45-940D-F2AAC91F4418}"/>
              </a:ext>
            </a:extLst>
          </p:cNvPr>
          <p:cNvSpPr/>
          <p:nvPr/>
        </p:nvSpPr>
        <p:spPr>
          <a:xfrm>
            <a:off x="5928360" y="7356764"/>
            <a:ext cx="12527280" cy="479571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8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前端工程化体系搭建</a:t>
            </a:r>
            <a:endParaRPr kumimoji="1" lang="en-US" altLang="zh-CN" sz="8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7000" b="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前端异常监控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A5CB9FF-2FE6-344D-A19E-12A67D2CC9A7}"/>
              </a:ext>
            </a:extLst>
          </p:cNvPr>
          <p:cNvGrpSpPr/>
          <p:nvPr/>
        </p:nvGrpSpPr>
        <p:grpSpPr>
          <a:xfrm>
            <a:off x="9158546" y="2370511"/>
            <a:ext cx="5568143" cy="5568143"/>
            <a:chOff x="8708967" y="858685"/>
            <a:chExt cx="6276109" cy="6276109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DFC99FB7-5819-F14D-B52C-8F294CAAC32E}"/>
                </a:ext>
              </a:extLst>
            </p:cNvPr>
            <p:cNvSpPr/>
            <p:nvPr/>
          </p:nvSpPr>
          <p:spPr>
            <a:xfrm>
              <a:off x="8708967" y="858685"/>
              <a:ext cx="6276109" cy="6276109"/>
            </a:xfrm>
            <a:prstGeom prst="ellipse">
              <a:avLst/>
            </a:prstGeom>
            <a:solidFill>
              <a:schemeClr val="bg1"/>
            </a:solidFill>
            <a:ln w="508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algn="l"/>
              <a:endParaRPr kumimoji="1" lang="zh-CN" altLang="en-US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endParaRPr>
            </a:p>
          </p:txBody>
        </p:sp>
        <p:pic>
          <p:nvPicPr>
            <p:cNvPr id="11" name="图片 10" descr="徽标&#10;&#10;描述已自动生成">
              <a:extLst>
                <a:ext uri="{FF2B5EF4-FFF2-40B4-BE49-F238E27FC236}">
                  <a16:creationId xmlns:a16="http://schemas.microsoft.com/office/drawing/2014/main" id="{0453587D-13C0-4041-A474-BBFACD11A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7889" y="1991794"/>
              <a:ext cx="4118264" cy="4009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8443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D3CC3F3F-C42C-1D4B-9393-8EF952A6BCE5}"/>
              </a:ext>
            </a:extLst>
          </p:cNvPr>
          <p:cNvSpPr/>
          <p:nvPr/>
        </p:nvSpPr>
        <p:spPr>
          <a:xfrm>
            <a:off x="4702175" y="2949400"/>
            <a:ext cx="7870826" cy="1561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前端有哪些异常？</a:t>
            </a:r>
            <a:endParaRPr lang="en" altLang="zh-CN" sz="5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713A748B-71AF-224E-B539-1974C178EA42}"/>
              </a:ext>
            </a:extLst>
          </p:cNvPr>
          <p:cNvSpPr/>
          <p:nvPr/>
        </p:nvSpPr>
        <p:spPr>
          <a:xfrm>
            <a:off x="4702174" y="7310194"/>
            <a:ext cx="8868354" cy="1561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lang="zh-CN" altLang="en-US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为什么要</a:t>
            </a:r>
            <a:r>
              <a:rPr lang="en-US" altLang="zh-CN" sz="5000" b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SourceMap</a:t>
            </a:r>
            <a:r>
              <a:rPr lang="zh-CN" altLang="en-US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lang="en" altLang="zh-CN" sz="5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D24B947-5316-584A-A363-D41B4C9AE0B3}"/>
              </a:ext>
            </a:extLst>
          </p:cNvPr>
          <p:cNvSpPr/>
          <p:nvPr/>
        </p:nvSpPr>
        <p:spPr>
          <a:xfrm>
            <a:off x="4702172" y="8871972"/>
            <a:ext cx="8868354" cy="1561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lang="zh-CN" altLang="en-US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5000" b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SourceMap</a:t>
            </a:r>
            <a:r>
              <a:rPr lang="en-US" altLang="zh-CN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怎么用？</a:t>
            </a:r>
            <a:endParaRPr lang="en" altLang="zh-CN" sz="5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E278DFA-E526-654D-95A3-95358105D5AD}"/>
              </a:ext>
            </a:extLst>
          </p:cNvPr>
          <p:cNvSpPr/>
          <p:nvPr/>
        </p:nvSpPr>
        <p:spPr>
          <a:xfrm>
            <a:off x="4702176" y="4378610"/>
            <a:ext cx="8161770" cy="1561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如何捕获异常？</a:t>
            </a:r>
            <a:endParaRPr lang="en" altLang="zh-CN" sz="5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7EC0773-00B1-824A-8558-E1BBAF824EBC}"/>
              </a:ext>
            </a:extLst>
          </p:cNvPr>
          <p:cNvSpPr/>
          <p:nvPr/>
        </p:nvSpPr>
        <p:spPr>
          <a:xfrm>
            <a:off x="4702174" y="5844402"/>
            <a:ext cx="6790171" cy="1561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异常如何上报？</a:t>
            </a:r>
            <a:endParaRPr lang="en" altLang="zh-CN" sz="5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4753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98C07736-07BD-0742-A1EA-1F6094FC9F20}"/>
              </a:ext>
            </a:extLst>
          </p:cNvPr>
          <p:cNvSpPr/>
          <p:nvPr/>
        </p:nvSpPr>
        <p:spPr>
          <a:xfrm>
            <a:off x="10139074" y="5658941"/>
            <a:ext cx="4172671" cy="2986295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网络加载</a:t>
            </a:r>
            <a:endParaRPr kumimoji="1" lang="en-US" altLang="zh-CN" sz="5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错误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83D36A21-A483-B246-B5EA-0F065582B934}"/>
              </a:ext>
            </a:extLst>
          </p:cNvPr>
          <p:cNvSpPr/>
          <p:nvPr/>
        </p:nvSpPr>
        <p:spPr>
          <a:xfrm>
            <a:off x="5134555" y="5658943"/>
            <a:ext cx="4172671" cy="2986295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000" b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</a:t>
            </a:r>
            <a:endParaRPr lang="en-US" altLang="zh-CN" sz="5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运行错误</a:t>
            </a:r>
            <a:endParaRPr lang="en" altLang="zh-CN" sz="5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294FB744-AC77-EE42-985E-146E57FBB39C}"/>
              </a:ext>
            </a:extLst>
          </p:cNvPr>
          <p:cNvSpPr/>
          <p:nvPr/>
        </p:nvSpPr>
        <p:spPr>
          <a:xfrm>
            <a:off x="15143593" y="5658940"/>
            <a:ext cx="4172671" cy="2986295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</a:p>
          <a:p>
            <a:pPr algn="ctr"/>
            <a:r>
              <a:rPr lang="zh-CN" altLang="en-US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请求错误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49C0AC9F-40EF-4841-828A-E685FB13E07E}"/>
              </a:ext>
            </a:extLst>
          </p:cNvPr>
          <p:cNvSpPr/>
          <p:nvPr/>
        </p:nvSpPr>
        <p:spPr>
          <a:xfrm>
            <a:off x="2570389" y="342148"/>
            <a:ext cx="7870826" cy="1561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前端有哪些异常？</a:t>
            </a:r>
            <a:endParaRPr lang="en" altLang="zh-CN" sz="6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9182A05-CF18-6F40-84F7-E76C6553F165}"/>
              </a:ext>
            </a:extLst>
          </p:cNvPr>
          <p:cNvGrpSpPr/>
          <p:nvPr/>
        </p:nvGrpSpPr>
        <p:grpSpPr>
          <a:xfrm>
            <a:off x="672792" y="456328"/>
            <a:ext cx="1333418" cy="1333418"/>
            <a:chOff x="8708967" y="858685"/>
            <a:chExt cx="6276109" cy="6276109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E3837A1-330B-974C-8BAA-2F2F346BBA43}"/>
                </a:ext>
              </a:extLst>
            </p:cNvPr>
            <p:cNvSpPr/>
            <p:nvPr/>
          </p:nvSpPr>
          <p:spPr>
            <a:xfrm>
              <a:off x="8708967" y="858685"/>
              <a:ext cx="6276109" cy="6276109"/>
            </a:xfrm>
            <a:prstGeom prst="ellipse">
              <a:avLst/>
            </a:prstGeom>
            <a:solidFill>
              <a:schemeClr val="bg1"/>
            </a:solidFill>
            <a:ln w="508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algn="l"/>
              <a:endParaRPr kumimoji="1" lang="zh-CN" altLang="en-US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endParaRPr>
            </a:p>
          </p:txBody>
        </p:sp>
        <p:pic>
          <p:nvPicPr>
            <p:cNvPr id="8" name="图片 7" descr="徽标&#10;&#10;描述已自动生成">
              <a:extLst>
                <a:ext uri="{FF2B5EF4-FFF2-40B4-BE49-F238E27FC236}">
                  <a16:creationId xmlns:a16="http://schemas.microsoft.com/office/drawing/2014/main" id="{973FB07B-6494-6A43-AD9C-51F96CD47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7889" y="1991794"/>
              <a:ext cx="4118264" cy="4009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7785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>
            <a:extLst>
              <a:ext uri="{FF2B5EF4-FFF2-40B4-BE49-F238E27FC236}">
                <a16:creationId xmlns:a16="http://schemas.microsoft.com/office/drawing/2014/main" id="{422265A5-8A20-8840-990D-14B177175D64}"/>
              </a:ext>
            </a:extLst>
          </p:cNvPr>
          <p:cNvSpPr/>
          <p:nvPr/>
        </p:nvSpPr>
        <p:spPr>
          <a:xfrm>
            <a:off x="2501278" y="2703806"/>
            <a:ext cx="7116052" cy="104959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EvalError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D546CE9-4FE8-674E-96BE-640ABF5A49E7}"/>
              </a:ext>
            </a:extLst>
          </p:cNvPr>
          <p:cNvSpPr/>
          <p:nvPr/>
        </p:nvSpPr>
        <p:spPr>
          <a:xfrm>
            <a:off x="2503003" y="8323940"/>
            <a:ext cx="7134071" cy="115671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4000" b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SyntaxError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5582E04-2723-2A4C-A7FF-FBE20A8AC319}"/>
              </a:ext>
            </a:extLst>
          </p:cNvPr>
          <p:cNvSpPr/>
          <p:nvPr/>
        </p:nvSpPr>
        <p:spPr>
          <a:xfrm>
            <a:off x="2549295" y="9765282"/>
            <a:ext cx="7134071" cy="115671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4000" b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TypeError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897202D2-ECA1-C74C-BC9E-5CAE43B535E1}"/>
              </a:ext>
            </a:extLst>
          </p:cNvPr>
          <p:cNvSpPr/>
          <p:nvPr/>
        </p:nvSpPr>
        <p:spPr>
          <a:xfrm>
            <a:off x="2549295" y="11236906"/>
            <a:ext cx="7134071" cy="125288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4000" b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URIError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CED67D49-B2E3-DF46-8F94-624509A3FE7E}"/>
              </a:ext>
            </a:extLst>
          </p:cNvPr>
          <p:cNvSpPr/>
          <p:nvPr/>
        </p:nvSpPr>
        <p:spPr>
          <a:xfrm>
            <a:off x="2521021" y="4067505"/>
            <a:ext cx="7116053" cy="109304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4000" b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InternalError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EC53C37C-0D7A-A346-A2E3-16927238884D}"/>
              </a:ext>
            </a:extLst>
          </p:cNvPr>
          <p:cNvSpPr/>
          <p:nvPr/>
        </p:nvSpPr>
        <p:spPr>
          <a:xfrm>
            <a:off x="2501277" y="5474649"/>
            <a:ext cx="7116053" cy="109304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4000" b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RangeError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1FB4BBC6-A0EA-8A43-AF4D-0F7DCF7A1189}"/>
              </a:ext>
            </a:extLst>
          </p:cNvPr>
          <p:cNvSpPr/>
          <p:nvPr/>
        </p:nvSpPr>
        <p:spPr>
          <a:xfrm>
            <a:off x="2483260" y="6852316"/>
            <a:ext cx="7134070" cy="115671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4000" b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ReferenceError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D3220F8-D1F7-4E44-986D-A205A488EDED}"/>
              </a:ext>
            </a:extLst>
          </p:cNvPr>
          <p:cNvSpPr/>
          <p:nvPr/>
        </p:nvSpPr>
        <p:spPr>
          <a:xfrm>
            <a:off x="10301537" y="2874662"/>
            <a:ext cx="71160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已在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eval()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函数中发生的错误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EC94074-C5F4-9342-B227-51362D12474A}"/>
              </a:ext>
            </a:extLst>
          </p:cNvPr>
          <p:cNvSpPr/>
          <p:nvPr/>
        </p:nvSpPr>
        <p:spPr>
          <a:xfrm>
            <a:off x="10301537" y="4231010"/>
            <a:ext cx="54104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内部错误（递归过深）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4BAE1FB-4684-7C40-AE49-CF4931808187}"/>
              </a:ext>
            </a:extLst>
          </p:cNvPr>
          <p:cNvSpPr/>
          <p:nvPr/>
        </p:nvSpPr>
        <p:spPr>
          <a:xfrm>
            <a:off x="10301537" y="5683188"/>
            <a:ext cx="64556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已发生超出数字范围的错误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E5CE074-66FF-DA41-A9C0-C27F31C1E72C}"/>
              </a:ext>
            </a:extLst>
          </p:cNvPr>
          <p:cNvSpPr/>
          <p:nvPr/>
        </p:nvSpPr>
        <p:spPr>
          <a:xfrm>
            <a:off x="10301537" y="7135366"/>
            <a:ext cx="38427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已发生非法引用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AD89AA9-6B9C-294E-91CA-11571852ABCA}"/>
              </a:ext>
            </a:extLst>
          </p:cNvPr>
          <p:cNvSpPr/>
          <p:nvPr/>
        </p:nvSpPr>
        <p:spPr>
          <a:xfrm>
            <a:off x="10301537" y="8623590"/>
            <a:ext cx="38427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已发生语法错误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561AD1A-C925-6E4B-BC9E-82ACD52C1B4C}"/>
              </a:ext>
            </a:extLst>
          </p:cNvPr>
          <p:cNvSpPr/>
          <p:nvPr/>
        </p:nvSpPr>
        <p:spPr>
          <a:xfrm>
            <a:off x="10301537" y="10116175"/>
            <a:ext cx="38427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已发生类型错误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3338C11-6B65-0B40-B412-D172D50FB672}"/>
              </a:ext>
            </a:extLst>
          </p:cNvPr>
          <p:cNvSpPr/>
          <p:nvPr/>
        </p:nvSpPr>
        <p:spPr>
          <a:xfrm>
            <a:off x="10301537" y="11495614"/>
            <a:ext cx="77540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encodeURI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中已发生的错误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EC668C1-20F4-5244-82F6-E98414B91C81}"/>
              </a:ext>
            </a:extLst>
          </p:cNvPr>
          <p:cNvGrpSpPr/>
          <p:nvPr/>
        </p:nvGrpSpPr>
        <p:grpSpPr>
          <a:xfrm>
            <a:off x="672792" y="477110"/>
            <a:ext cx="1333418" cy="1333418"/>
            <a:chOff x="8708967" y="858685"/>
            <a:chExt cx="6276109" cy="6276109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E5D071B-0D32-5446-B4B3-4F515773B301}"/>
                </a:ext>
              </a:extLst>
            </p:cNvPr>
            <p:cNvSpPr/>
            <p:nvPr/>
          </p:nvSpPr>
          <p:spPr>
            <a:xfrm>
              <a:off x="8708967" y="858685"/>
              <a:ext cx="6276109" cy="6276109"/>
            </a:xfrm>
            <a:prstGeom prst="ellipse">
              <a:avLst/>
            </a:prstGeom>
            <a:solidFill>
              <a:schemeClr val="bg1"/>
            </a:solidFill>
            <a:ln w="508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algn="l"/>
              <a:endParaRPr kumimoji="1" lang="zh-CN" altLang="en-US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endParaRPr>
            </a:p>
          </p:txBody>
        </p:sp>
        <p:pic>
          <p:nvPicPr>
            <p:cNvPr id="25" name="图片 24" descr="徽标&#10;&#10;描述已自动生成">
              <a:extLst>
                <a:ext uri="{FF2B5EF4-FFF2-40B4-BE49-F238E27FC236}">
                  <a16:creationId xmlns:a16="http://schemas.microsoft.com/office/drawing/2014/main" id="{CD4C736A-78E0-6544-9ECA-28E714337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7889" y="1991794"/>
              <a:ext cx="4118264" cy="4009889"/>
            </a:xfrm>
            <a:prstGeom prst="rect">
              <a:avLst/>
            </a:prstGeom>
          </p:spPr>
        </p:pic>
      </p:grp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50BA9EA1-9219-7945-B802-DDCA8D384B72}"/>
              </a:ext>
            </a:extLst>
          </p:cNvPr>
          <p:cNvSpPr/>
          <p:nvPr/>
        </p:nvSpPr>
        <p:spPr>
          <a:xfrm>
            <a:off x="2575717" y="531534"/>
            <a:ext cx="5986256" cy="1224569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zh-CN" altLang="en-US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运行时异常</a:t>
            </a:r>
          </a:p>
        </p:txBody>
      </p:sp>
    </p:spTree>
    <p:extLst>
      <p:ext uri="{BB962C8B-B14F-4D97-AF65-F5344CB8AC3E}">
        <p14:creationId xmlns:p14="http://schemas.microsoft.com/office/powerpoint/2010/main" val="101037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23">
            <a:extLst>
              <a:ext uri="{FF2B5EF4-FFF2-40B4-BE49-F238E27FC236}">
                <a16:creationId xmlns:a16="http://schemas.microsoft.com/office/drawing/2014/main" id="{4F84E219-D8BF-B54F-89CD-9FDF3111BCF3}"/>
              </a:ext>
            </a:extLst>
          </p:cNvPr>
          <p:cNvSpPr/>
          <p:nvPr/>
        </p:nvSpPr>
        <p:spPr>
          <a:xfrm>
            <a:off x="2129672" y="3596997"/>
            <a:ext cx="7850695" cy="122532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4000" b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setTimeout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BF9C3495-3E6E-CD43-991A-68745C05551D}"/>
              </a:ext>
            </a:extLst>
          </p:cNvPr>
          <p:cNvSpPr/>
          <p:nvPr/>
        </p:nvSpPr>
        <p:spPr>
          <a:xfrm>
            <a:off x="2129672" y="8020480"/>
            <a:ext cx="7850695" cy="122456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Promise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DA1BEAFD-3AA3-0B48-A57A-A0739B51923F}"/>
              </a:ext>
            </a:extLst>
          </p:cNvPr>
          <p:cNvSpPr/>
          <p:nvPr/>
        </p:nvSpPr>
        <p:spPr>
          <a:xfrm>
            <a:off x="2150922" y="5086430"/>
            <a:ext cx="7850695" cy="122456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4000" b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setInterval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C01AF0AA-5D13-C949-8049-B21FFBFEED19}"/>
              </a:ext>
            </a:extLst>
          </p:cNvPr>
          <p:cNvSpPr/>
          <p:nvPr/>
        </p:nvSpPr>
        <p:spPr>
          <a:xfrm>
            <a:off x="2129672" y="6553455"/>
            <a:ext cx="7888363" cy="122456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4000" b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requestAnimationFrame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D24A160-9AE0-8A46-93D5-25D7766E3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812" y="3596997"/>
            <a:ext cx="10200334" cy="7202054"/>
          </a:xfrm>
          <a:prstGeom prst="rect">
            <a:avLst/>
          </a:prstGeom>
        </p:spPr>
      </p:pic>
      <p:sp>
        <p:nvSpPr>
          <p:cNvPr id="29" name="圆角矩形 28">
            <a:extLst>
              <a:ext uri="{FF2B5EF4-FFF2-40B4-BE49-F238E27FC236}">
                <a16:creationId xmlns:a16="http://schemas.microsoft.com/office/drawing/2014/main" id="{8FF11146-5C5E-3E49-BC74-A6FFA2EEA501}"/>
              </a:ext>
            </a:extLst>
          </p:cNvPr>
          <p:cNvSpPr/>
          <p:nvPr/>
        </p:nvSpPr>
        <p:spPr>
          <a:xfrm>
            <a:off x="2575717" y="531534"/>
            <a:ext cx="5986256" cy="1224569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zh-CN" altLang="en-US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异步异常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B8DD566-7D96-CD45-B59C-A83820DFFE34}"/>
              </a:ext>
            </a:extLst>
          </p:cNvPr>
          <p:cNvGrpSpPr/>
          <p:nvPr/>
        </p:nvGrpSpPr>
        <p:grpSpPr>
          <a:xfrm>
            <a:off x="672792" y="477110"/>
            <a:ext cx="1333418" cy="1333418"/>
            <a:chOff x="8708967" y="858685"/>
            <a:chExt cx="6276109" cy="6276109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6BC62B1C-2EB4-3B4B-A2E4-9309D5589ABF}"/>
                </a:ext>
              </a:extLst>
            </p:cNvPr>
            <p:cNvSpPr/>
            <p:nvPr/>
          </p:nvSpPr>
          <p:spPr>
            <a:xfrm>
              <a:off x="8708967" y="858685"/>
              <a:ext cx="6276109" cy="6276109"/>
            </a:xfrm>
            <a:prstGeom prst="ellipse">
              <a:avLst/>
            </a:prstGeom>
            <a:solidFill>
              <a:schemeClr val="bg1"/>
            </a:solidFill>
            <a:ln w="508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algn="l"/>
              <a:endParaRPr kumimoji="1" lang="zh-CN" altLang="en-US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endParaRPr>
            </a:p>
          </p:txBody>
        </p:sp>
        <p:pic>
          <p:nvPicPr>
            <p:cNvPr id="11" name="图片 10" descr="徽标&#10;&#10;描述已自动生成">
              <a:extLst>
                <a:ext uri="{FF2B5EF4-FFF2-40B4-BE49-F238E27FC236}">
                  <a16:creationId xmlns:a16="http://schemas.microsoft.com/office/drawing/2014/main" id="{FBB5DAD4-7F46-A240-9D5F-EDDCDF28B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7889" y="1991794"/>
              <a:ext cx="4118264" cy="4009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0037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圆角矩形 28">
            <a:extLst>
              <a:ext uri="{FF2B5EF4-FFF2-40B4-BE49-F238E27FC236}">
                <a16:creationId xmlns:a16="http://schemas.microsoft.com/office/drawing/2014/main" id="{8FF11146-5C5E-3E49-BC74-A6FFA2EEA501}"/>
              </a:ext>
            </a:extLst>
          </p:cNvPr>
          <p:cNvSpPr/>
          <p:nvPr/>
        </p:nvSpPr>
        <p:spPr>
          <a:xfrm>
            <a:off x="2853202" y="2613627"/>
            <a:ext cx="7163634" cy="1532162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zh-CN" altLang="en-US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加载失败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B472BFF4-3F39-894A-B391-8C1FF742552C}"/>
              </a:ext>
            </a:extLst>
          </p:cNvPr>
          <p:cNvSpPr/>
          <p:nvPr/>
        </p:nvSpPr>
        <p:spPr>
          <a:xfrm>
            <a:off x="3071399" y="14805478"/>
            <a:ext cx="9048743" cy="1561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10667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A58B6114-AA68-8044-8647-D5D7F6EC198B}"/>
              </a:ext>
            </a:extLst>
          </p:cNvPr>
          <p:cNvSpPr/>
          <p:nvPr/>
        </p:nvSpPr>
        <p:spPr>
          <a:xfrm>
            <a:off x="2853202" y="4571252"/>
            <a:ext cx="7339263" cy="121161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4000" dirty="0"/>
              <a:t>link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2D7683EF-7D11-434C-BF6B-D2E792092092}"/>
              </a:ext>
            </a:extLst>
          </p:cNvPr>
          <p:cNvSpPr/>
          <p:nvPr/>
        </p:nvSpPr>
        <p:spPr>
          <a:xfrm>
            <a:off x="2853202" y="6156817"/>
            <a:ext cx="7339265" cy="121161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4000" dirty="0"/>
              <a:t>script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9AF975EE-A56C-BC40-9E81-B6EE2E97F707}"/>
              </a:ext>
            </a:extLst>
          </p:cNvPr>
          <p:cNvSpPr/>
          <p:nvPr/>
        </p:nvSpPr>
        <p:spPr>
          <a:xfrm>
            <a:off x="2853202" y="7733436"/>
            <a:ext cx="7339265" cy="121161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4000" dirty="0" err="1"/>
              <a:t>img</a:t>
            </a:r>
            <a:endParaRPr lang="en" altLang="zh-CN" sz="4000" dirty="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E09F3507-DC4B-BD41-951E-C2D70309BBDF}"/>
              </a:ext>
            </a:extLst>
          </p:cNvPr>
          <p:cNvSpPr/>
          <p:nvPr/>
        </p:nvSpPr>
        <p:spPr>
          <a:xfrm>
            <a:off x="2853202" y="9310055"/>
            <a:ext cx="7339265" cy="121161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4000" dirty="0" err="1"/>
              <a:t>css</a:t>
            </a:r>
            <a:endParaRPr lang="en" altLang="zh-CN" sz="4000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20B8FE66-5D8F-5A4E-A7FE-1B9477193C67}"/>
              </a:ext>
            </a:extLst>
          </p:cNvPr>
          <p:cNvSpPr/>
          <p:nvPr/>
        </p:nvSpPr>
        <p:spPr>
          <a:xfrm>
            <a:off x="12729412" y="2812370"/>
            <a:ext cx="7850694" cy="1333419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" altLang="zh-CN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请求错误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4A3F775-836E-0D44-848F-7D218308987F}"/>
              </a:ext>
            </a:extLst>
          </p:cNvPr>
          <p:cNvSpPr/>
          <p:nvPr/>
        </p:nvSpPr>
        <p:spPr>
          <a:xfrm>
            <a:off x="13204248" y="15312748"/>
            <a:ext cx="7772108" cy="8538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5000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596721EE-DE04-1D4B-A597-6D5E43A4EC46}"/>
              </a:ext>
            </a:extLst>
          </p:cNvPr>
          <p:cNvSpPr/>
          <p:nvPr/>
        </p:nvSpPr>
        <p:spPr>
          <a:xfrm>
            <a:off x="12729412" y="4587683"/>
            <a:ext cx="8246944" cy="127659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err="1"/>
              <a:t>XMLHttpRequest</a:t>
            </a:r>
            <a:endParaRPr lang="en-US" altLang="zh-CN" sz="4000" dirty="0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D964DF00-BBBE-FD4A-9FBB-48A8CE64E798}"/>
              </a:ext>
            </a:extLst>
          </p:cNvPr>
          <p:cNvSpPr/>
          <p:nvPr/>
        </p:nvSpPr>
        <p:spPr>
          <a:xfrm>
            <a:off x="12729412" y="6238223"/>
            <a:ext cx="8246944" cy="127659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fetch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0FCDC421-897A-E94C-8A92-358721A5D425}"/>
              </a:ext>
            </a:extLst>
          </p:cNvPr>
          <p:cNvSpPr/>
          <p:nvPr/>
        </p:nvSpPr>
        <p:spPr>
          <a:xfrm>
            <a:off x="2575717" y="531534"/>
            <a:ext cx="5986256" cy="1224569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zh-CN" altLang="en-US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加载异常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FC3E9A4-6A8E-E54B-AFAE-8FE6258DB835}"/>
              </a:ext>
            </a:extLst>
          </p:cNvPr>
          <p:cNvGrpSpPr/>
          <p:nvPr/>
        </p:nvGrpSpPr>
        <p:grpSpPr>
          <a:xfrm>
            <a:off x="672792" y="477110"/>
            <a:ext cx="1333418" cy="1333418"/>
            <a:chOff x="8708967" y="858685"/>
            <a:chExt cx="6276109" cy="6276109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0782889-4AF4-4943-B7ED-1FA3F416A1C4}"/>
                </a:ext>
              </a:extLst>
            </p:cNvPr>
            <p:cNvSpPr/>
            <p:nvPr/>
          </p:nvSpPr>
          <p:spPr>
            <a:xfrm>
              <a:off x="8708967" y="858685"/>
              <a:ext cx="6276109" cy="6276109"/>
            </a:xfrm>
            <a:prstGeom prst="ellipse">
              <a:avLst/>
            </a:prstGeom>
            <a:solidFill>
              <a:schemeClr val="bg1"/>
            </a:solidFill>
            <a:ln w="508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algn="l"/>
              <a:endParaRPr kumimoji="1" lang="zh-CN" altLang="en-US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endParaRPr>
            </a:p>
          </p:txBody>
        </p:sp>
        <p:pic>
          <p:nvPicPr>
            <p:cNvPr id="21" name="图片 20" descr="徽标&#10;&#10;描述已自动生成">
              <a:extLst>
                <a:ext uri="{FF2B5EF4-FFF2-40B4-BE49-F238E27FC236}">
                  <a16:creationId xmlns:a16="http://schemas.microsoft.com/office/drawing/2014/main" id="{7270CD8A-3262-0D4F-8D2E-8D453A097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7889" y="1991794"/>
              <a:ext cx="4118264" cy="4009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3827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B472BFF4-3F39-894A-B391-8C1FF742552C}"/>
              </a:ext>
            </a:extLst>
          </p:cNvPr>
          <p:cNvSpPr/>
          <p:nvPr/>
        </p:nvSpPr>
        <p:spPr>
          <a:xfrm>
            <a:off x="3071399" y="14805478"/>
            <a:ext cx="9048743" cy="1561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10667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4A3F775-836E-0D44-848F-7D218308987F}"/>
              </a:ext>
            </a:extLst>
          </p:cNvPr>
          <p:cNvSpPr/>
          <p:nvPr/>
        </p:nvSpPr>
        <p:spPr>
          <a:xfrm>
            <a:off x="13204248" y="15312748"/>
            <a:ext cx="7772108" cy="8538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50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F47C800-680D-A949-B40F-D4DA72019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246" y="4917496"/>
            <a:ext cx="7838474" cy="3799748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C2EBC78F-18E1-2A43-826A-FFA3DF7A0CE4}"/>
              </a:ext>
            </a:extLst>
          </p:cNvPr>
          <p:cNvSpPr/>
          <p:nvPr/>
        </p:nvSpPr>
        <p:spPr>
          <a:xfrm>
            <a:off x="2575717" y="531534"/>
            <a:ext cx="5986256" cy="1224569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如何捕获异常？</a:t>
            </a:r>
            <a:endParaRPr kumimoji="1" lang="zh-CN" altLang="en-US" sz="6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3822408-451B-D249-8093-EA4313B0DD93}"/>
              </a:ext>
            </a:extLst>
          </p:cNvPr>
          <p:cNvGrpSpPr/>
          <p:nvPr/>
        </p:nvGrpSpPr>
        <p:grpSpPr>
          <a:xfrm>
            <a:off x="672792" y="477110"/>
            <a:ext cx="1333418" cy="1333418"/>
            <a:chOff x="8708967" y="858685"/>
            <a:chExt cx="6276109" cy="6276109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3705C28-32A7-B94D-B139-D921868C18AC}"/>
                </a:ext>
              </a:extLst>
            </p:cNvPr>
            <p:cNvSpPr/>
            <p:nvPr/>
          </p:nvSpPr>
          <p:spPr>
            <a:xfrm>
              <a:off x="8708967" y="858685"/>
              <a:ext cx="6276109" cy="6276109"/>
            </a:xfrm>
            <a:prstGeom prst="ellipse">
              <a:avLst/>
            </a:prstGeom>
            <a:solidFill>
              <a:schemeClr val="bg1"/>
            </a:solidFill>
            <a:ln w="508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algn="l"/>
              <a:endParaRPr kumimoji="1" lang="zh-CN" altLang="en-US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endParaRPr>
            </a:p>
          </p:txBody>
        </p:sp>
        <p:pic>
          <p:nvPicPr>
            <p:cNvPr id="8" name="图片 7" descr="徽标&#10;&#10;描述已自动生成">
              <a:extLst>
                <a:ext uri="{FF2B5EF4-FFF2-40B4-BE49-F238E27FC236}">
                  <a16:creationId xmlns:a16="http://schemas.microsoft.com/office/drawing/2014/main" id="{D10AA0B5-8E50-B646-9109-770FE40CD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7889" y="1991794"/>
              <a:ext cx="4118264" cy="4009889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AB5A5628-ABC1-9340-8B9C-5230D4206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893" y="4917496"/>
            <a:ext cx="13891117" cy="6513437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D801DCD5-865B-9E4F-9DA4-CF64246739CE}"/>
              </a:ext>
            </a:extLst>
          </p:cNvPr>
          <p:cNvSpPr/>
          <p:nvPr/>
        </p:nvSpPr>
        <p:spPr>
          <a:xfrm>
            <a:off x="1173246" y="3144594"/>
            <a:ext cx="5726318" cy="1532162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zh-CN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try</a:t>
            </a:r>
            <a:r>
              <a:rPr kumimoji="1" lang="zh-CN" altLang="en-US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25C59611-4986-554F-832B-0F99E51A1FD3}"/>
              </a:ext>
            </a:extLst>
          </p:cNvPr>
          <p:cNvSpPr/>
          <p:nvPr/>
        </p:nvSpPr>
        <p:spPr>
          <a:xfrm>
            <a:off x="9515892" y="3144594"/>
            <a:ext cx="10808725" cy="1532162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zh-CN" sz="5000" b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onerror</a:t>
            </a:r>
            <a:r>
              <a:rPr kumimoji="1" lang="zh-CN" altLang="en-US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｜ </a:t>
            </a:r>
            <a:r>
              <a:rPr kumimoji="1" lang="en-US" altLang="zh-CN" sz="5000" b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addEventListener</a:t>
            </a:r>
            <a:endParaRPr kumimoji="1" lang="en-US" altLang="zh-CN" sz="5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9949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B472BFF4-3F39-894A-B391-8C1FF742552C}"/>
              </a:ext>
            </a:extLst>
          </p:cNvPr>
          <p:cNvSpPr/>
          <p:nvPr/>
        </p:nvSpPr>
        <p:spPr>
          <a:xfrm>
            <a:off x="3071399" y="14805478"/>
            <a:ext cx="9048743" cy="1561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10667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4A3F775-836E-0D44-848F-7D218308987F}"/>
              </a:ext>
            </a:extLst>
          </p:cNvPr>
          <p:cNvSpPr/>
          <p:nvPr/>
        </p:nvSpPr>
        <p:spPr>
          <a:xfrm>
            <a:off x="13204248" y="15312748"/>
            <a:ext cx="7772108" cy="8538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500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398EAD6-542F-3448-BB71-5200A805A4F5}"/>
              </a:ext>
            </a:extLst>
          </p:cNvPr>
          <p:cNvSpPr/>
          <p:nvPr/>
        </p:nvSpPr>
        <p:spPr>
          <a:xfrm>
            <a:off x="2612947" y="349522"/>
            <a:ext cx="9965646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zh-CN" altLang="en-US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全局捕获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5079E8D-7AE6-CE44-958C-6F7000C7C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40" y="4850830"/>
            <a:ext cx="11292276" cy="5294861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C4EBF277-E0E3-0747-876F-4641AD9D3FF7}"/>
              </a:ext>
            </a:extLst>
          </p:cNvPr>
          <p:cNvGrpSpPr/>
          <p:nvPr/>
        </p:nvGrpSpPr>
        <p:grpSpPr>
          <a:xfrm>
            <a:off x="672792" y="477110"/>
            <a:ext cx="1333418" cy="1333418"/>
            <a:chOff x="8708967" y="858685"/>
            <a:chExt cx="6276109" cy="6276109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04E9D57-3A6C-984F-A14E-CDADCCFF677A}"/>
                </a:ext>
              </a:extLst>
            </p:cNvPr>
            <p:cNvSpPr/>
            <p:nvPr/>
          </p:nvSpPr>
          <p:spPr>
            <a:xfrm>
              <a:off x="8708967" y="858685"/>
              <a:ext cx="6276109" cy="6276109"/>
            </a:xfrm>
            <a:prstGeom prst="ellipse">
              <a:avLst/>
            </a:prstGeom>
            <a:solidFill>
              <a:schemeClr val="bg1"/>
            </a:solidFill>
            <a:ln w="508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algn="l"/>
              <a:endParaRPr kumimoji="1" lang="zh-CN" altLang="en-US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endParaRPr>
            </a:p>
          </p:txBody>
        </p:sp>
        <p:pic>
          <p:nvPicPr>
            <p:cNvPr id="10" name="图片 9" descr="徽标&#10;&#10;描述已自动生成">
              <a:extLst>
                <a:ext uri="{FF2B5EF4-FFF2-40B4-BE49-F238E27FC236}">
                  <a16:creationId xmlns:a16="http://schemas.microsoft.com/office/drawing/2014/main" id="{9F2FFBFF-EE92-494B-BDC2-5077AFB41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7889" y="1991794"/>
              <a:ext cx="4118264" cy="4009889"/>
            </a:xfrm>
            <a:prstGeom prst="rect">
              <a:avLst/>
            </a:prstGeom>
          </p:spPr>
        </p:pic>
      </p:grp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A4F4EC43-96BD-C540-B981-D7353B91EA77}"/>
              </a:ext>
            </a:extLst>
          </p:cNvPr>
          <p:cNvSpPr/>
          <p:nvPr/>
        </p:nvSpPr>
        <p:spPr>
          <a:xfrm>
            <a:off x="1077774" y="3731580"/>
            <a:ext cx="7315202" cy="8785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运行时错误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EFD15A47-C8E5-D946-8742-50203ABCBB23}"/>
              </a:ext>
            </a:extLst>
          </p:cNvPr>
          <p:cNvSpPr/>
          <p:nvPr/>
        </p:nvSpPr>
        <p:spPr>
          <a:xfrm>
            <a:off x="1077774" y="10386431"/>
            <a:ext cx="7315202" cy="8785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网络加载错误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CDBFED2-B1DD-EC47-9467-6A9077EAF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3947" y="4850830"/>
            <a:ext cx="12099664" cy="5294861"/>
          </a:xfrm>
          <a:prstGeom prst="rect">
            <a:avLst/>
          </a:prstGeom>
        </p:spPr>
      </p:pic>
      <p:sp>
        <p:nvSpPr>
          <p:cNvPr id="14" name="圆角矩形 13">
            <a:extLst>
              <a:ext uri="{FF2B5EF4-FFF2-40B4-BE49-F238E27FC236}">
                <a16:creationId xmlns:a16="http://schemas.microsoft.com/office/drawing/2014/main" id="{27D2E886-0F78-014B-9286-F8FA3B433557}"/>
              </a:ext>
            </a:extLst>
          </p:cNvPr>
          <p:cNvSpPr/>
          <p:nvPr/>
        </p:nvSpPr>
        <p:spPr>
          <a:xfrm>
            <a:off x="12192000" y="10386431"/>
            <a:ext cx="7315202" cy="8785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promise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错误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6816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B472BFF4-3F39-894A-B391-8C1FF742552C}"/>
              </a:ext>
            </a:extLst>
          </p:cNvPr>
          <p:cNvSpPr/>
          <p:nvPr/>
        </p:nvSpPr>
        <p:spPr>
          <a:xfrm>
            <a:off x="3071399" y="14805478"/>
            <a:ext cx="9048743" cy="1561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10667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4A3F775-836E-0D44-848F-7D218308987F}"/>
              </a:ext>
            </a:extLst>
          </p:cNvPr>
          <p:cNvSpPr/>
          <p:nvPr/>
        </p:nvSpPr>
        <p:spPr>
          <a:xfrm>
            <a:off x="13204248" y="15312748"/>
            <a:ext cx="7772108" cy="8538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500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398EAD6-542F-3448-BB71-5200A805A4F5}"/>
              </a:ext>
            </a:extLst>
          </p:cNvPr>
          <p:cNvSpPr/>
          <p:nvPr/>
        </p:nvSpPr>
        <p:spPr>
          <a:xfrm>
            <a:off x="2609135" y="325492"/>
            <a:ext cx="4865092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error</a:t>
            </a:r>
            <a:r>
              <a:rPr kumimoji="1" lang="zh-CN" altLang="en-US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信息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66714CA4-2143-DC4C-A5EB-DDB15F270680}"/>
              </a:ext>
            </a:extLst>
          </p:cNvPr>
          <p:cNvSpPr/>
          <p:nvPr/>
        </p:nvSpPr>
        <p:spPr>
          <a:xfrm>
            <a:off x="2609138" y="3591895"/>
            <a:ext cx="7315202" cy="8785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message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错误信息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640C21BC-0D11-CD40-9686-2314A9351A5A}"/>
              </a:ext>
            </a:extLst>
          </p:cNvPr>
          <p:cNvSpPr/>
          <p:nvPr/>
        </p:nvSpPr>
        <p:spPr>
          <a:xfrm>
            <a:off x="2609138" y="4484036"/>
            <a:ext cx="7315202" cy="8785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发生错误的脚本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584CA787-470C-EB4A-A4F1-843AD01D8006}"/>
              </a:ext>
            </a:extLst>
          </p:cNvPr>
          <p:cNvSpPr/>
          <p:nvPr/>
        </p:nvSpPr>
        <p:spPr>
          <a:xfrm>
            <a:off x="2609137" y="5498771"/>
            <a:ext cx="7315202" cy="8785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lineno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发生错误的行号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CB578DA2-1277-5742-AFBC-5409AEB6BB7C}"/>
              </a:ext>
            </a:extLst>
          </p:cNvPr>
          <p:cNvSpPr/>
          <p:nvPr/>
        </p:nvSpPr>
        <p:spPr>
          <a:xfrm>
            <a:off x="2609136" y="6513506"/>
            <a:ext cx="7315202" cy="8785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colno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发生错误的列号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1698F0BA-17A1-8542-BE8C-04EBF1DF8E87}"/>
              </a:ext>
            </a:extLst>
          </p:cNvPr>
          <p:cNvSpPr/>
          <p:nvPr/>
        </p:nvSpPr>
        <p:spPr>
          <a:xfrm>
            <a:off x="2609136" y="7494952"/>
            <a:ext cx="7315202" cy="8785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error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Error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E205BA8-D297-4F4B-8B73-C958C3697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607" y="3486642"/>
            <a:ext cx="9522929" cy="7050237"/>
          </a:xfrm>
          <a:prstGeom prst="rect">
            <a:avLst/>
          </a:prstGeom>
        </p:spPr>
      </p:pic>
      <p:sp>
        <p:nvSpPr>
          <p:cNvPr id="17" name="圆角矩形 16">
            <a:extLst>
              <a:ext uri="{FF2B5EF4-FFF2-40B4-BE49-F238E27FC236}">
                <a16:creationId xmlns:a16="http://schemas.microsoft.com/office/drawing/2014/main" id="{F9BEB122-0364-734A-BCE9-FFE341E8003E}"/>
              </a:ext>
            </a:extLst>
          </p:cNvPr>
          <p:cNvSpPr/>
          <p:nvPr/>
        </p:nvSpPr>
        <p:spPr>
          <a:xfrm>
            <a:off x="2609135" y="8462615"/>
            <a:ext cx="6536179" cy="8785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error.stack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错误堆栈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3FB8A10-044B-4542-8C9E-3E4484594899}"/>
              </a:ext>
            </a:extLst>
          </p:cNvPr>
          <p:cNvGrpSpPr/>
          <p:nvPr/>
        </p:nvGrpSpPr>
        <p:grpSpPr>
          <a:xfrm>
            <a:off x="672792" y="477110"/>
            <a:ext cx="1333418" cy="1333418"/>
            <a:chOff x="8708967" y="858685"/>
            <a:chExt cx="6276109" cy="6276109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B13FE91-0097-D740-8B59-4DFA320230D4}"/>
                </a:ext>
              </a:extLst>
            </p:cNvPr>
            <p:cNvSpPr/>
            <p:nvPr/>
          </p:nvSpPr>
          <p:spPr>
            <a:xfrm>
              <a:off x="8708967" y="858685"/>
              <a:ext cx="6276109" cy="6276109"/>
            </a:xfrm>
            <a:prstGeom prst="ellipse">
              <a:avLst/>
            </a:prstGeom>
            <a:solidFill>
              <a:schemeClr val="bg1"/>
            </a:solidFill>
            <a:ln w="508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algn="l"/>
              <a:endParaRPr kumimoji="1" lang="zh-CN" altLang="en-US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endParaRPr>
            </a:p>
          </p:txBody>
        </p:sp>
        <p:pic>
          <p:nvPicPr>
            <p:cNvPr id="20" name="图片 19" descr="徽标&#10;&#10;描述已自动生成">
              <a:extLst>
                <a:ext uri="{FF2B5EF4-FFF2-40B4-BE49-F238E27FC236}">
                  <a16:creationId xmlns:a16="http://schemas.microsoft.com/office/drawing/2014/main" id="{2C744ED5-3CA2-EB4A-928E-0786FD8CC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7889" y="1991794"/>
              <a:ext cx="4118264" cy="4009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2638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83E335F2-D100-3043-9CFE-991B2010D204}"/>
              </a:ext>
            </a:extLst>
          </p:cNvPr>
          <p:cNvSpPr txBox="1"/>
          <p:nvPr/>
        </p:nvSpPr>
        <p:spPr>
          <a:xfrm>
            <a:off x="1266502" y="3465441"/>
            <a:ext cx="881723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Docker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基础与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7507F35E-5BD6-164C-A4C7-4CEB43EF37BE}"/>
              </a:ext>
            </a:extLst>
          </p:cNvPr>
          <p:cNvSpPr/>
          <p:nvPr/>
        </p:nvSpPr>
        <p:spPr>
          <a:xfrm>
            <a:off x="10862309" y="3471466"/>
            <a:ext cx="9844030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基础与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FADBF0C-DFE1-2347-881A-86D8027B0ED5}"/>
              </a:ext>
            </a:extLst>
          </p:cNvPr>
          <p:cNvSpPr txBox="1"/>
          <p:nvPr/>
        </p:nvSpPr>
        <p:spPr>
          <a:xfrm>
            <a:off x="1266501" y="4725282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五、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Nginx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必知必会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E965279-C6BB-6C48-A836-374BEC69DEFE}"/>
              </a:ext>
            </a:extLst>
          </p:cNvPr>
          <p:cNvSpPr/>
          <p:nvPr/>
        </p:nvSpPr>
        <p:spPr>
          <a:xfrm>
            <a:off x="10862308" y="4794146"/>
            <a:ext cx="9799131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Nginx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配置与实战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F33E0AA3-F5CD-814E-94B2-11CA642612F6}"/>
              </a:ext>
            </a:extLst>
          </p:cNvPr>
          <p:cNvSpPr/>
          <p:nvPr/>
        </p:nvSpPr>
        <p:spPr>
          <a:xfrm>
            <a:off x="10884758" y="8556546"/>
            <a:ext cx="9799131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前端监控体系搭建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FA29A50-CDC9-354C-8597-5FF57AFEEB4C}"/>
              </a:ext>
            </a:extLst>
          </p:cNvPr>
          <p:cNvSpPr txBox="1"/>
          <p:nvPr/>
        </p:nvSpPr>
        <p:spPr>
          <a:xfrm>
            <a:off x="1266501" y="8556546"/>
            <a:ext cx="881723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七、前端监控系统的搭建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92303742-41B3-C945-B38C-2195F71CBBD2}"/>
              </a:ext>
            </a:extLst>
          </p:cNvPr>
          <p:cNvSpPr/>
          <p:nvPr/>
        </p:nvSpPr>
        <p:spPr>
          <a:xfrm>
            <a:off x="10862309" y="9623586"/>
            <a:ext cx="9799131" cy="802692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前端性能监控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F13848-841B-034F-96F4-8952560AC5C3}"/>
              </a:ext>
            </a:extLst>
          </p:cNvPr>
          <p:cNvSpPr txBox="1"/>
          <p:nvPr/>
        </p:nvSpPr>
        <p:spPr>
          <a:xfrm>
            <a:off x="19096202" y="4664224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72784104-3554-504F-8214-94302726D2E6}"/>
              </a:ext>
            </a:extLst>
          </p:cNvPr>
          <p:cNvSpPr/>
          <p:nvPr/>
        </p:nvSpPr>
        <p:spPr>
          <a:xfrm>
            <a:off x="10862309" y="6427397"/>
            <a:ext cx="9821581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实战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4EF50321-4E02-1D48-BDC4-BECB3ED393AD}"/>
              </a:ext>
            </a:extLst>
          </p:cNvPr>
          <p:cNvSpPr/>
          <p:nvPr/>
        </p:nvSpPr>
        <p:spPr>
          <a:xfrm>
            <a:off x="10884758" y="10578918"/>
            <a:ext cx="9799131" cy="802692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前端异常监控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9E5BF293-19A2-414A-B38F-F64BE6A99257}"/>
              </a:ext>
            </a:extLst>
          </p:cNvPr>
          <p:cNvSpPr/>
          <p:nvPr/>
        </p:nvSpPr>
        <p:spPr>
          <a:xfrm>
            <a:off x="10884758" y="11524367"/>
            <a:ext cx="9799131" cy="802692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数据埋点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E180945C-5E58-224C-B3AB-626155A1C73C}"/>
              </a:ext>
            </a:extLst>
          </p:cNvPr>
          <p:cNvSpPr/>
          <p:nvPr/>
        </p:nvSpPr>
        <p:spPr>
          <a:xfrm>
            <a:off x="10884759" y="12489582"/>
            <a:ext cx="9774858" cy="802692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监控平台后端架构与开发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3DB9CED-C40B-6040-B469-81F9FE954132}"/>
              </a:ext>
            </a:extLst>
          </p:cNvPr>
          <p:cNvSpPr txBox="1"/>
          <p:nvPr/>
        </p:nvSpPr>
        <p:spPr>
          <a:xfrm>
            <a:off x="1266502" y="6388331"/>
            <a:ext cx="881723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六、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1BD7779C-88CF-314D-B8DD-3F40796DA77D}"/>
              </a:ext>
            </a:extLst>
          </p:cNvPr>
          <p:cNvSpPr/>
          <p:nvPr/>
        </p:nvSpPr>
        <p:spPr>
          <a:xfrm>
            <a:off x="10862308" y="7433817"/>
            <a:ext cx="9821581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平台搭建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C6A3822-F835-7748-8276-277BD3488B23}"/>
              </a:ext>
            </a:extLst>
          </p:cNvPr>
          <p:cNvSpPr txBox="1"/>
          <p:nvPr/>
        </p:nvSpPr>
        <p:spPr>
          <a:xfrm>
            <a:off x="1291839" y="1415825"/>
            <a:ext cx="548043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三、自动化测试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BB9B3416-D348-3F4F-8504-52AC3E8E2D2B}"/>
              </a:ext>
            </a:extLst>
          </p:cNvPr>
          <p:cNvSpPr/>
          <p:nvPr/>
        </p:nvSpPr>
        <p:spPr>
          <a:xfrm>
            <a:off x="10884757" y="1415825"/>
            <a:ext cx="9774860" cy="91440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在项目中集成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Jest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测试框架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AB2DDB13-0147-F445-9FC3-6E6BA43FC2B8}"/>
              </a:ext>
            </a:extLst>
          </p:cNvPr>
          <p:cNvSpPr/>
          <p:nvPr/>
        </p:nvSpPr>
        <p:spPr>
          <a:xfrm>
            <a:off x="10884757" y="2468103"/>
            <a:ext cx="9774860" cy="91440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kumimoji="1"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Puppeteer</a:t>
            </a:r>
            <a:r>
              <a:rPr kumimoji="1"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构建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自动化测试平台</a:t>
            </a:r>
          </a:p>
        </p:txBody>
      </p:sp>
    </p:spTree>
    <p:extLst>
      <p:ext uri="{BB962C8B-B14F-4D97-AF65-F5344CB8AC3E}">
        <p14:creationId xmlns:p14="http://schemas.microsoft.com/office/powerpoint/2010/main" val="11138584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B472BFF4-3F39-894A-B391-8C1FF742552C}"/>
              </a:ext>
            </a:extLst>
          </p:cNvPr>
          <p:cNvSpPr/>
          <p:nvPr/>
        </p:nvSpPr>
        <p:spPr>
          <a:xfrm>
            <a:off x="3071399" y="14805478"/>
            <a:ext cx="9048743" cy="1561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10667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4A3F775-836E-0D44-848F-7D218308987F}"/>
              </a:ext>
            </a:extLst>
          </p:cNvPr>
          <p:cNvSpPr/>
          <p:nvPr/>
        </p:nvSpPr>
        <p:spPr>
          <a:xfrm>
            <a:off x="13204248" y="15312748"/>
            <a:ext cx="7772108" cy="8538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500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398EAD6-542F-3448-BB71-5200A805A4F5}"/>
              </a:ext>
            </a:extLst>
          </p:cNvPr>
          <p:cNvSpPr/>
          <p:nvPr/>
        </p:nvSpPr>
        <p:spPr>
          <a:xfrm>
            <a:off x="2404356" y="402573"/>
            <a:ext cx="9965646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请求错误捕获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67DE180-8753-7D47-AFDC-7B0898F5E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817" y="4512796"/>
            <a:ext cx="7515655" cy="79112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FB36628-3D74-964A-88B1-0E5859D62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0994" y="4512796"/>
            <a:ext cx="8523869" cy="7911216"/>
          </a:xfrm>
          <a:prstGeom prst="rect">
            <a:avLst/>
          </a:prstGeom>
        </p:spPr>
      </p:pic>
      <p:sp>
        <p:nvSpPr>
          <p:cNvPr id="17" name="圆角矩形 16">
            <a:extLst>
              <a:ext uri="{FF2B5EF4-FFF2-40B4-BE49-F238E27FC236}">
                <a16:creationId xmlns:a16="http://schemas.microsoft.com/office/drawing/2014/main" id="{1EFD146A-3CDC-5843-B91D-FA397E0CF8AA}"/>
              </a:ext>
            </a:extLst>
          </p:cNvPr>
          <p:cNvSpPr/>
          <p:nvPr/>
        </p:nvSpPr>
        <p:spPr>
          <a:xfrm>
            <a:off x="5430817" y="3195031"/>
            <a:ext cx="5534496" cy="8785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fetch</a:t>
            </a:r>
            <a:endParaRPr lang="en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BC95D3CE-FF59-9C47-A17B-DB99082B4A65}"/>
              </a:ext>
            </a:extLst>
          </p:cNvPr>
          <p:cNvSpPr/>
          <p:nvPr/>
        </p:nvSpPr>
        <p:spPr>
          <a:xfrm>
            <a:off x="13390994" y="3242938"/>
            <a:ext cx="5534496" cy="8785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XMLHttpRequest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9FCAD8F2-193D-5249-BD7D-88B23DBDCC2F}"/>
              </a:ext>
            </a:extLst>
          </p:cNvPr>
          <p:cNvSpPr/>
          <p:nvPr/>
        </p:nvSpPr>
        <p:spPr>
          <a:xfrm>
            <a:off x="1447830" y="4512796"/>
            <a:ext cx="2507151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劫持</a:t>
            </a:r>
            <a:endParaRPr lang="en" altLang="zh-CN" sz="44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02DD104-F028-6144-B199-01224B55E707}"/>
              </a:ext>
            </a:extLst>
          </p:cNvPr>
          <p:cNvGrpSpPr/>
          <p:nvPr/>
        </p:nvGrpSpPr>
        <p:grpSpPr>
          <a:xfrm>
            <a:off x="672792" y="477110"/>
            <a:ext cx="1333418" cy="1333418"/>
            <a:chOff x="8708967" y="858685"/>
            <a:chExt cx="6276109" cy="6276109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D542BFB9-C1F0-BF4C-9405-FC6F5499206D}"/>
                </a:ext>
              </a:extLst>
            </p:cNvPr>
            <p:cNvSpPr/>
            <p:nvPr/>
          </p:nvSpPr>
          <p:spPr>
            <a:xfrm>
              <a:off x="8708967" y="858685"/>
              <a:ext cx="6276109" cy="6276109"/>
            </a:xfrm>
            <a:prstGeom prst="ellipse">
              <a:avLst/>
            </a:prstGeom>
            <a:solidFill>
              <a:schemeClr val="bg1"/>
            </a:solidFill>
            <a:ln w="508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algn="l"/>
              <a:endParaRPr kumimoji="1" lang="zh-CN" altLang="en-US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endParaRPr>
            </a:p>
          </p:txBody>
        </p:sp>
        <p:pic>
          <p:nvPicPr>
            <p:cNvPr id="23" name="图片 22" descr="徽标&#10;&#10;描述已自动生成">
              <a:extLst>
                <a:ext uri="{FF2B5EF4-FFF2-40B4-BE49-F238E27FC236}">
                  <a16:creationId xmlns:a16="http://schemas.microsoft.com/office/drawing/2014/main" id="{F61811B0-39AC-4B44-AFA5-F6E47BAEB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7889" y="1991794"/>
              <a:ext cx="4118264" cy="4009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58509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B472BFF4-3F39-894A-B391-8C1FF742552C}"/>
              </a:ext>
            </a:extLst>
          </p:cNvPr>
          <p:cNvSpPr/>
          <p:nvPr/>
        </p:nvSpPr>
        <p:spPr>
          <a:xfrm>
            <a:off x="3071399" y="14805478"/>
            <a:ext cx="9048743" cy="1561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10667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4A3F775-836E-0D44-848F-7D218308987F}"/>
              </a:ext>
            </a:extLst>
          </p:cNvPr>
          <p:cNvSpPr/>
          <p:nvPr/>
        </p:nvSpPr>
        <p:spPr>
          <a:xfrm>
            <a:off x="13204248" y="15312748"/>
            <a:ext cx="7772108" cy="8538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500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398EAD6-542F-3448-BB71-5200A805A4F5}"/>
              </a:ext>
            </a:extLst>
          </p:cNvPr>
          <p:cNvSpPr/>
          <p:nvPr/>
        </p:nvSpPr>
        <p:spPr>
          <a:xfrm>
            <a:off x="2612947" y="401974"/>
            <a:ext cx="9965646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zh-CN" altLang="en-US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跨域</a:t>
            </a:r>
            <a:r>
              <a:rPr kumimoji="1" lang="en-US" altLang="zh-CN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Script error</a:t>
            </a:r>
            <a:r>
              <a:rPr kumimoji="1" lang="zh-CN" altLang="en-US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捕获</a:t>
            </a:r>
            <a:endParaRPr kumimoji="1" lang="en-US" altLang="zh-CN" sz="6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FF23A1C-022B-E049-8C20-202A39D6745C}"/>
              </a:ext>
            </a:extLst>
          </p:cNvPr>
          <p:cNvSpPr/>
          <p:nvPr/>
        </p:nvSpPr>
        <p:spPr>
          <a:xfrm>
            <a:off x="5883954" y="1650945"/>
            <a:ext cx="7572373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C0A09B4A-C80C-5344-97C3-5141D0A7C075}"/>
              </a:ext>
            </a:extLst>
          </p:cNvPr>
          <p:cNvSpPr/>
          <p:nvPr/>
        </p:nvSpPr>
        <p:spPr>
          <a:xfrm>
            <a:off x="1727681" y="12265762"/>
            <a:ext cx="5089974" cy="8785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6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683CA7-890F-9941-99A7-6F18AC53F52B}"/>
              </a:ext>
            </a:extLst>
          </p:cNvPr>
          <p:cNvSpPr/>
          <p:nvPr/>
        </p:nvSpPr>
        <p:spPr>
          <a:xfrm>
            <a:off x="838175" y="4105951"/>
            <a:ext cx="162521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服务端设置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资源响应头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Access-Control-Origin:*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或者是域名）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3C3E671-2E22-CA46-99C6-26B9FAD6510B}"/>
              </a:ext>
            </a:extLst>
          </p:cNvPr>
          <p:cNvSpPr/>
          <p:nvPr/>
        </p:nvSpPr>
        <p:spPr>
          <a:xfrm>
            <a:off x="831815" y="3198593"/>
            <a:ext cx="221540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&lt;script type="text/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src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="http://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b.io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b.js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crossorigin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anonymous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"&gt;&lt;/script&gt;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C800636-A1F7-ED43-B922-629AB2F0B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920" y="6234732"/>
            <a:ext cx="15032630" cy="647028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B72C8BB-0540-8A47-92DE-4455E354A72C}"/>
              </a:ext>
            </a:extLst>
          </p:cNvPr>
          <p:cNvSpPr/>
          <p:nvPr/>
        </p:nvSpPr>
        <p:spPr>
          <a:xfrm>
            <a:off x="838175" y="2291235"/>
            <a:ext cx="160457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浏览器只允许同域下的脚本捕获具体的错误信息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D739E42-2BFB-3B4D-8A05-252548D0E359}"/>
              </a:ext>
            </a:extLst>
          </p:cNvPr>
          <p:cNvGrpSpPr/>
          <p:nvPr/>
        </p:nvGrpSpPr>
        <p:grpSpPr>
          <a:xfrm>
            <a:off x="672792" y="477110"/>
            <a:ext cx="1333418" cy="1333418"/>
            <a:chOff x="8708967" y="858685"/>
            <a:chExt cx="6276109" cy="6276109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E4B6D2B-B912-7545-AD77-25783200E7D9}"/>
                </a:ext>
              </a:extLst>
            </p:cNvPr>
            <p:cNvSpPr/>
            <p:nvPr/>
          </p:nvSpPr>
          <p:spPr>
            <a:xfrm>
              <a:off x="8708967" y="858685"/>
              <a:ext cx="6276109" cy="6276109"/>
            </a:xfrm>
            <a:prstGeom prst="ellipse">
              <a:avLst/>
            </a:prstGeom>
            <a:solidFill>
              <a:schemeClr val="bg1"/>
            </a:solidFill>
            <a:ln w="508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algn="l"/>
              <a:endParaRPr kumimoji="1" lang="zh-CN" altLang="en-US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endParaRPr>
            </a:p>
          </p:txBody>
        </p:sp>
        <p:pic>
          <p:nvPicPr>
            <p:cNvPr id="19" name="图片 18" descr="徽标&#10;&#10;描述已自动生成">
              <a:extLst>
                <a:ext uri="{FF2B5EF4-FFF2-40B4-BE49-F238E27FC236}">
                  <a16:creationId xmlns:a16="http://schemas.microsoft.com/office/drawing/2014/main" id="{72E8F431-EE43-1A47-8DA9-3CCF38F3E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7889" y="1991794"/>
              <a:ext cx="4118264" cy="4009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8614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B472BFF4-3F39-894A-B391-8C1FF742552C}"/>
              </a:ext>
            </a:extLst>
          </p:cNvPr>
          <p:cNvSpPr/>
          <p:nvPr/>
        </p:nvSpPr>
        <p:spPr>
          <a:xfrm>
            <a:off x="3071399" y="14805478"/>
            <a:ext cx="9048743" cy="1561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10667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4A3F775-836E-0D44-848F-7D218308987F}"/>
              </a:ext>
            </a:extLst>
          </p:cNvPr>
          <p:cNvSpPr/>
          <p:nvPr/>
        </p:nvSpPr>
        <p:spPr>
          <a:xfrm>
            <a:off x="13204248" y="15312748"/>
            <a:ext cx="7772108" cy="8538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500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398EAD6-542F-3448-BB71-5200A805A4F5}"/>
              </a:ext>
            </a:extLst>
          </p:cNvPr>
          <p:cNvSpPr/>
          <p:nvPr/>
        </p:nvSpPr>
        <p:spPr>
          <a:xfrm>
            <a:off x="2440497" y="402573"/>
            <a:ext cx="9965646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" altLang="zh-CN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kumimoji="1" lang="zh-CN" altLang="en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错误</a:t>
            </a:r>
            <a:r>
              <a:rPr kumimoji="1" lang="zh-CN" altLang="en-US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捕获</a:t>
            </a:r>
            <a:endParaRPr kumimoji="1" lang="en" altLang="zh-CN" sz="6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C0A09B4A-C80C-5344-97C3-5141D0A7C075}"/>
              </a:ext>
            </a:extLst>
          </p:cNvPr>
          <p:cNvSpPr/>
          <p:nvPr/>
        </p:nvSpPr>
        <p:spPr>
          <a:xfrm>
            <a:off x="1727681" y="12265762"/>
            <a:ext cx="5089974" cy="8785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60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26D9971-6D0B-1446-8867-BC3EBA668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617" y="4794642"/>
            <a:ext cx="15805778" cy="5202411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1B1091B5-5359-734E-B226-094D427A332A}"/>
              </a:ext>
            </a:extLst>
          </p:cNvPr>
          <p:cNvGrpSpPr/>
          <p:nvPr/>
        </p:nvGrpSpPr>
        <p:grpSpPr>
          <a:xfrm>
            <a:off x="672792" y="477110"/>
            <a:ext cx="1333418" cy="1333418"/>
            <a:chOff x="8708967" y="858685"/>
            <a:chExt cx="6276109" cy="6276109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E24914A-F9D1-2343-975C-320E180EAEFF}"/>
                </a:ext>
              </a:extLst>
            </p:cNvPr>
            <p:cNvSpPr/>
            <p:nvPr/>
          </p:nvSpPr>
          <p:spPr>
            <a:xfrm>
              <a:off x="8708967" y="858685"/>
              <a:ext cx="6276109" cy="6276109"/>
            </a:xfrm>
            <a:prstGeom prst="ellipse">
              <a:avLst/>
            </a:prstGeom>
            <a:solidFill>
              <a:schemeClr val="bg1"/>
            </a:solidFill>
            <a:ln w="508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algn="l"/>
              <a:endParaRPr kumimoji="1" lang="zh-CN" altLang="en-US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endParaRPr>
            </a:p>
          </p:txBody>
        </p:sp>
        <p:pic>
          <p:nvPicPr>
            <p:cNvPr id="20" name="图片 19" descr="徽标&#10;&#10;描述已自动生成">
              <a:extLst>
                <a:ext uri="{FF2B5EF4-FFF2-40B4-BE49-F238E27FC236}">
                  <a16:creationId xmlns:a16="http://schemas.microsoft.com/office/drawing/2014/main" id="{0AA7C710-E2F3-9148-8317-299DE7CA8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7889" y="1991794"/>
              <a:ext cx="4118264" cy="4009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5072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B472BFF4-3F39-894A-B391-8C1FF742552C}"/>
              </a:ext>
            </a:extLst>
          </p:cNvPr>
          <p:cNvSpPr/>
          <p:nvPr/>
        </p:nvSpPr>
        <p:spPr>
          <a:xfrm>
            <a:off x="3071399" y="14805478"/>
            <a:ext cx="9048743" cy="1561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10667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4A3F775-836E-0D44-848F-7D218308987F}"/>
              </a:ext>
            </a:extLst>
          </p:cNvPr>
          <p:cNvSpPr/>
          <p:nvPr/>
        </p:nvSpPr>
        <p:spPr>
          <a:xfrm>
            <a:off x="13204248" y="15312748"/>
            <a:ext cx="7772108" cy="8538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500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398EAD6-542F-3448-BB71-5200A805A4F5}"/>
              </a:ext>
            </a:extLst>
          </p:cNvPr>
          <p:cNvSpPr/>
          <p:nvPr/>
        </p:nvSpPr>
        <p:spPr>
          <a:xfrm>
            <a:off x="2612947" y="399600"/>
            <a:ext cx="9965646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zh-CN" altLang="en-US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错误上报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A17A6E5-9247-544A-911D-8A1A1B1F4E4B}"/>
              </a:ext>
            </a:extLst>
          </p:cNvPr>
          <p:cNvSpPr/>
          <p:nvPr/>
        </p:nvSpPr>
        <p:spPr>
          <a:xfrm>
            <a:off x="5883954" y="1650945"/>
            <a:ext cx="11242441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" altLang="zh-CN" sz="6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3505F4-5BFE-F74C-80AD-A35B5724D32D}"/>
              </a:ext>
            </a:extLst>
          </p:cNvPr>
          <p:cNvSpPr txBox="1"/>
          <p:nvPr/>
        </p:nvSpPr>
        <p:spPr>
          <a:xfrm>
            <a:off x="3491345" y="-228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12C007C-9BAB-1B40-95FF-723EBFA71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990" y="7873150"/>
            <a:ext cx="10084910" cy="507126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B8EF958-D427-C04A-A637-39C14EFC6F90}"/>
              </a:ext>
            </a:extLst>
          </p:cNvPr>
          <p:cNvSpPr txBox="1"/>
          <p:nvPr/>
        </p:nvSpPr>
        <p:spPr>
          <a:xfrm>
            <a:off x="2354990" y="6858000"/>
            <a:ext cx="4815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稀释减轻服务端压力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E8F7562-7EAB-F947-BD8B-9DEBE37DC068}"/>
              </a:ext>
            </a:extLst>
          </p:cNvPr>
          <p:cNvSpPr txBox="1"/>
          <p:nvPr/>
        </p:nvSpPr>
        <p:spPr>
          <a:xfrm>
            <a:off x="1892888" y="3340920"/>
            <a:ext cx="6375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navigator.sendBeacon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AF54E54-4BAD-D54A-84D8-1A3FEEEA8913}"/>
              </a:ext>
            </a:extLst>
          </p:cNvPr>
          <p:cNvSpPr txBox="1"/>
          <p:nvPr/>
        </p:nvSpPr>
        <p:spPr>
          <a:xfrm>
            <a:off x="1892888" y="2246695"/>
            <a:ext cx="50802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XMLHttpRequest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F31CE32-24A7-2648-AC83-1293EBCB73CE}"/>
              </a:ext>
            </a:extLst>
          </p:cNvPr>
          <p:cNvSpPr txBox="1"/>
          <p:nvPr/>
        </p:nvSpPr>
        <p:spPr>
          <a:xfrm>
            <a:off x="1892888" y="4328233"/>
            <a:ext cx="7168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IndexedDB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缓存，异步上传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0766572-F0EF-B143-A967-DB3F1088BEEC}"/>
              </a:ext>
            </a:extLst>
          </p:cNvPr>
          <p:cNvSpPr txBox="1"/>
          <p:nvPr/>
        </p:nvSpPr>
        <p:spPr>
          <a:xfrm>
            <a:off x="1892888" y="5318169"/>
            <a:ext cx="29290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场景复现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23F9AE39-8479-A54C-B30B-C644A63CF1D0}"/>
              </a:ext>
            </a:extLst>
          </p:cNvPr>
          <p:cNvSpPr/>
          <p:nvPr/>
        </p:nvSpPr>
        <p:spPr>
          <a:xfrm>
            <a:off x="5605207" y="5315546"/>
            <a:ext cx="3584475" cy="80773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rrweb.io</a:t>
            </a:r>
            <a:endParaRPr lang="en" altLang="zh-CN" sz="44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189F9C5-F65F-D840-AA99-AB677356711F}"/>
              </a:ext>
            </a:extLst>
          </p:cNvPr>
          <p:cNvGrpSpPr/>
          <p:nvPr/>
        </p:nvGrpSpPr>
        <p:grpSpPr>
          <a:xfrm>
            <a:off x="672792" y="477110"/>
            <a:ext cx="1333418" cy="1333418"/>
            <a:chOff x="8708967" y="858685"/>
            <a:chExt cx="6276109" cy="6276109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CFF7D71B-ADB7-5E43-B518-291C8FE3EBC4}"/>
                </a:ext>
              </a:extLst>
            </p:cNvPr>
            <p:cNvSpPr/>
            <p:nvPr/>
          </p:nvSpPr>
          <p:spPr>
            <a:xfrm>
              <a:off x="8708967" y="858685"/>
              <a:ext cx="6276109" cy="6276109"/>
            </a:xfrm>
            <a:prstGeom prst="ellipse">
              <a:avLst/>
            </a:prstGeom>
            <a:solidFill>
              <a:schemeClr val="bg1"/>
            </a:solidFill>
            <a:ln w="508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algn="l"/>
              <a:endParaRPr kumimoji="1" lang="zh-CN" altLang="en-US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endParaRPr>
            </a:p>
          </p:txBody>
        </p:sp>
        <p:pic>
          <p:nvPicPr>
            <p:cNvPr id="21" name="图片 20" descr="徽标&#10;&#10;描述已自动生成">
              <a:extLst>
                <a:ext uri="{FF2B5EF4-FFF2-40B4-BE49-F238E27FC236}">
                  <a16:creationId xmlns:a16="http://schemas.microsoft.com/office/drawing/2014/main" id="{91748851-0837-244A-B7EA-5C6B523C1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7889" y="1991794"/>
              <a:ext cx="4118264" cy="4009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72689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B472BFF4-3F39-894A-B391-8C1FF742552C}"/>
              </a:ext>
            </a:extLst>
          </p:cNvPr>
          <p:cNvSpPr/>
          <p:nvPr/>
        </p:nvSpPr>
        <p:spPr>
          <a:xfrm>
            <a:off x="3071399" y="14805478"/>
            <a:ext cx="9048743" cy="1561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10667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4A3F775-836E-0D44-848F-7D218308987F}"/>
              </a:ext>
            </a:extLst>
          </p:cNvPr>
          <p:cNvSpPr/>
          <p:nvPr/>
        </p:nvSpPr>
        <p:spPr>
          <a:xfrm>
            <a:off x="13204248" y="15312748"/>
            <a:ext cx="7772108" cy="8538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5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3505F4-5BFE-F74C-80AD-A35B5724D32D}"/>
              </a:ext>
            </a:extLst>
          </p:cNvPr>
          <p:cNvSpPr txBox="1"/>
          <p:nvPr/>
        </p:nvSpPr>
        <p:spPr>
          <a:xfrm>
            <a:off x="3491345" y="-228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3F0E2D5F-3D6C-C54F-BFDD-8B9BE920CF70}"/>
              </a:ext>
            </a:extLst>
          </p:cNvPr>
          <p:cNvSpPr/>
          <p:nvPr/>
        </p:nvSpPr>
        <p:spPr>
          <a:xfrm>
            <a:off x="2482114" y="329643"/>
            <a:ext cx="8121435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6000" b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SourceMap</a:t>
            </a:r>
            <a:endParaRPr kumimoji="1" lang="zh-CN" altLang="en-US" sz="6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9FEC4EE2-4E38-9F47-8B5D-2F237D87547A}"/>
              </a:ext>
            </a:extLst>
          </p:cNvPr>
          <p:cNvSpPr/>
          <p:nvPr/>
        </p:nvSpPr>
        <p:spPr>
          <a:xfrm>
            <a:off x="4943301" y="3983944"/>
            <a:ext cx="14497398" cy="1618287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5000" dirty="0" err="1"/>
              <a:t>SourceMap</a:t>
            </a:r>
            <a:r>
              <a:rPr kumimoji="1" lang="zh-CN" altLang="en-US" sz="5000" dirty="0"/>
              <a:t>具体是个什么东西？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1532A757-9A8B-E148-A1EF-77C8963ADD65}"/>
              </a:ext>
            </a:extLst>
          </p:cNvPr>
          <p:cNvSpPr/>
          <p:nvPr/>
        </p:nvSpPr>
        <p:spPr>
          <a:xfrm>
            <a:off x="4943301" y="6284587"/>
            <a:ext cx="14497398" cy="1618287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5000" dirty="0" err="1"/>
              <a:t>SourceMap</a:t>
            </a:r>
            <a:r>
              <a:rPr kumimoji="1" lang="zh-CN" altLang="en-US" sz="5000" dirty="0"/>
              <a:t>的原理是什么？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5FD3F7E0-5D52-CB41-8F05-8342D79D4260}"/>
              </a:ext>
            </a:extLst>
          </p:cNvPr>
          <p:cNvSpPr/>
          <p:nvPr/>
        </p:nvSpPr>
        <p:spPr>
          <a:xfrm>
            <a:off x="4943301" y="8592840"/>
            <a:ext cx="14497398" cy="1618287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5000" dirty="0"/>
              <a:t>从</a:t>
            </a:r>
            <a:r>
              <a:rPr kumimoji="1" lang="en-US" altLang="zh-CN" sz="5000" dirty="0" err="1"/>
              <a:t>SourceMap</a:t>
            </a:r>
            <a:r>
              <a:rPr kumimoji="1" lang="zh-CN" altLang="en-US" sz="5000" dirty="0"/>
              <a:t>中如何找出对应的位置？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F1E5A17-71DF-2F47-B4A0-91AA93DD7DEB}"/>
              </a:ext>
            </a:extLst>
          </p:cNvPr>
          <p:cNvGrpSpPr/>
          <p:nvPr/>
        </p:nvGrpSpPr>
        <p:grpSpPr>
          <a:xfrm>
            <a:off x="672792" y="477110"/>
            <a:ext cx="1333418" cy="1333418"/>
            <a:chOff x="8708967" y="858685"/>
            <a:chExt cx="6276109" cy="6276109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9CF62B6B-A306-8140-A7CD-9924D8AFFBF8}"/>
                </a:ext>
              </a:extLst>
            </p:cNvPr>
            <p:cNvSpPr/>
            <p:nvPr/>
          </p:nvSpPr>
          <p:spPr>
            <a:xfrm>
              <a:off x="8708967" y="858685"/>
              <a:ext cx="6276109" cy="6276109"/>
            </a:xfrm>
            <a:prstGeom prst="ellipse">
              <a:avLst/>
            </a:prstGeom>
            <a:solidFill>
              <a:schemeClr val="bg1"/>
            </a:solidFill>
            <a:ln w="508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algn="l"/>
              <a:endParaRPr kumimoji="1" lang="zh-CN" altLang="en-US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endParaRPr>
            </a:p>
          </p:txBody>
        </p:sp>
        <p:pic>
          <p:nvPicPr>
            <p:cNvPr id="12" name="图片 11" descr="徽标&#10;&#10;描述已自动生成">
              <a:extLst>
                <a:ext uri="{FF2B5EF4-FFF2-40B4-BE49-F238E27FC236}">
                  <a16:creationId xmlns:a16="http://schemas.microsoft.com/office/drawing/2014/main" id="{0D3CD86A-F3F6-FE45-872F-F43318BC6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7889" y="1991794"/>
              <a:ext cx="4118264" cy="4009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1043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B472BFF4-3F39-894A-B391-8C1FF742552C}"/>
              </a:ext>
            </a:extLst>
          </p:cNvPr>
          <p:cNvSpPr/>
          <p:nvPr/>
        </p:nvSpPr>
        <p:spPr>
          <a:xfrm>
            <a:off x="3071399" y="14805478"/>
            <a:ext cx="9048743" cy="1561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10667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4A3F775-836E-0D44-848F-7D218308987F}"/>
              </a:ext>
            </a:extLst>
          </p:cNvPr>
          <p:cNvSpPr/>
          <p:nvPr/>
        </p:nvSpPr>
        <p:spPr>
          <a:xfrm>
            <a:off x="13204248" y="15312748"/>
            <a:ext cx="7772108" cy="8538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5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3505F4-5BFE-F74C-80AD-A35B5724D32D}"/>
              </a:ext>
            </a:extLst>
          </p:cNvPr>
          <p:cNvSpPr txBox="1"/>
          <p:nvPr/>
        </p:nvSpPr>
        <p:spPr>
          <a:xfrm>
            <a:off x="3491345" y="-228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B9FCDF21-5A2F-9B49-AFB0-E77E36278228}"/>
              </a:ext>
            </a:extLst>
          </p:cNvPr>
          <p:cNvSpPr/>
          <p:nvPr/>
        </p:nvSpPr>
        <p:spPr>
          <a:xfrm>
            <a:off x="2815779" y="370496"/>
            <a:ext cx="10636206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zh-CN" sz="6000" b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SourceMap</a:t>
            </a:r>
            <a:r>
              <a:rPr kumimoji="1" lang="zh-CN" altLang="en-US" sz="6000" dirty="0"/>
              <a:t>详解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FAC6156E-0937-B044-8C6A-F0F7A3EE5BB4}"/>
              </a:ext>
            </a:extLst>
          </p:cNvPr>
          <p:cNvSpPr/>
          <p:nvPr/>
        </p:nvSpPr>
        <p:spPr>
          <a:xfrm>
            <a:off x="1670974" y="10339523"/>
            <a:ext cx="16129000" cy="186572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8C24EDF1-2376-A143-B40C-D0AEAFB866A8}"/>
              </a:ext>
            </a:extLst>
          </p:cNvPr>
          <p:cNvSpPr/>
          <p:nvPr/>
        </p:nvSpPr>
        <p:spPr>
          <a:xfrm>
            <a:off x="1670974" y="2309677"/>
            <a:ext cx="17510646" cy="19734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" altLang="zh-CN" sz="44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SourceMap</a:t>
            </a:r>
            <a:r>
              <a:rPr lang="zh-CN" altLang="en" sz="4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zh-CN" altLang="en-US" sz="4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</a:t>
            </a:r>
            <a:r>
              <a:rPr lang="en" altLang="zh-CN" sz="4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Google </a:t>
            </a:r>
            <a:r>
              <a:rPr lang="zh-CN" altLang="en-US" sz="4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及 </a:t>
            </a:r>
            <a:r>
              <a:rPr lang="en" altLang="zh-CN" sz="4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Mozilla </a:t>
            </a:r>
            <a:r>
              <a:rPr lang="zh-CN" altLang="en-US" sz="4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的工程师制定</a:t>
            </a:r>
            <a:endParaRPr lang="en-US" altLang="zh-CN" sz="44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4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sourceMap</a:t>
            </a:r>
            <a:r>
              <a:rPr lang="zh-CN" altLang="en-US" sz="4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规范</a:t>
            </a:r>
            <a:endParaRPr lang="en" altLang="zh-CN" sz="44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5C06AD7-1E30-8D47-BE26-411EA8EB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974" y="5049113"/>
            <a:ext cx="16129000" cy="4521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EB4FB04E-1343-D443-B86B-190D01DF6DDB}"/>
              </a:ext>
            </a:extLst>
          </p:cNvPr>
          <p:cNvSpPr/>
          <p:nvPr/>
        </p:nvSpPr>
        <p:spPr>
          <a:xfrm>
            <a:off x="2006210" y="10995388"/>
            <a:ext cx="104679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dirty="0">
                <a:solidFill>
                  <a:srgbClr val="6A9955"/>
                </a:solidFill>
                <a:latin typeface="Menlo" panose="020B0609030804020204" pitchFamily="49" charset="0"/>
              </a:rPr>
              <a:t>//# </a:t>
            </a:r>
            <a:r>
              <a:rPr lang="en" altLang="zh-CN" dirty="0" err="1">
                <a:solidFill>
                  <a:srgbClr val="6A9955"/>
                </a:solidFill>
                <a:latin typeface="Menlo" panose="020B0609030804020204" pitchFamily="49" charset="0"/>
              </a:rPr>
              <a:t>sourceMappingURL</a:t>
            </a:r>
            <a:r>
              <a:rPr lang="en" altLang="zh-CN" dirty="0">
                <a:solidFill>
                  <a:srgbClr val="6A9955"/>
                </a:solidFill>
                <a:latin typeface="Menlo" panose="020B0609030804020204" pitchFamily="49" charset="0"/>
              </a:rPr>
              <a:t>=</a:t>
            </a:r>
            <a:r>
              <a:rPr lang="en" altLang="zh-CN" dirty="0" err="1">
                <a:solidFill>
                  <a:srgbClr val="6A9955"/>
                </a:solidFill>
                <a:latin typeface="Menlo" panose="020B0609030804020204" pitchFamily="49" charset="0"/>
              </a:rPr>
              <a:t>bundle.js.map</a:t>
            </a:r>
            <a:endParaRPr lang="en" altLang="zh-C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8A60090-180A-7A40-9244-95953BB792EF}"/>
              </a:ext>
            </a:extLst>
          </p:cNvPr>
          <p:cNvGrpSpPr/>
          <p:nvPr/>
        </p:nvGrpSpPr>
        <p:grpSpPr>
          <a:xfrm>
            <a:off x="672792" y="477110"/>
            <a:ext cx="1333418" cy="1333418"/>
            <a:chOff x="8708967" y="858685"/>
            <a:chExt cx="6276109" cy="6276109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83C4A8F-4338-5347-9362-CAC3BE947439}"/>
                </a:ext>
              </a:extLst>
            </p:cNvPr>
            <p:cNvSpPr/>
            <p:nvPr/>
          </p:nvSpPr>
          <p:spPr>
            <a:xfrm>
              <a:off x="8708967" y="858685"/>
              <a:ext cx="6276109" cy="6276109"/>
            </a:xfrm>
            <a:prstGeom prst="ellipse">
              <a:avLst/>
            </a:prstGeom>
            <a:solidFill>
              <a:schemeClr val="bg1"/>
            </a:solidFill>
            <a:ln w="508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algn="l"/>
              <a:endParaRPr kumimoji="1" lang="zh-CN" altLang="en-US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endParaRPr>
            </a:p>
          </p:txBody>
        </p:sp>
        <p:pic>
          <p:nvPicPr>
            <p:cNvPr id="13" name="图片 12" descr="徽标&#10;&#10;描述已自动生成">
              <a:extLst>
                <a:ext uri="{FF2B5EF4-FFF2-40B4-BE49-F238E27FC236}">
                  <a16:creationId xmlns:a16="http://schemas.microsoft.com/office/drawing/2014/main" id="{AC3D0B48-33AD-3F4F-9A12-D544671CF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7889" y="1991794"/>
              <a:ext cx="4118264" cy="4009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9196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B472BFF4-3F39-894A-B391-8C1FF742552C}"/>
              </a:ext>
            </a:extLst>
          </p:cNvPr>
          <p:cNvSpPr/>
          <p:nvPr/>
        </p:nvSpPr>
        <p:spPr>
          <a:xfrm>
            <a:off x="3071399" y="14805478"/>
            <a:ext cx="9048743" cy="1561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10667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4A3F775-836E-0D44-848F-7D218308987F}"/>
              </a:ext>
            </a:extLst>
          </p:cNvPr>
          <p:cNvSpPr/>
          <p:nvPr/>
        </p:nvSpPr>
        <p:spPr>
          <a:xfrm>
            <a:off x="13204248" y="15312748"/>
            <a:ext cx="7772108" cy="8538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5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3505F4-5BFE-F74C-80AD-A35B5724D32D}"/>
              </a:ext>
            </a:extLst>
          </p:cNvPr>
          <p:cNvSpPr txBox="1"/>
          <p:nvPr/>
        </p:nvSpPr>
        <p:spPr>
          <a:xfrm>
            <a:off x="3491345" y="-228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B9FCDF21-5A2F-9B49-AFB0-E77E36278228}"/>
              </a:ext>
            </a:extLst>
          </p:cNvPr>
          <p:cNvSpPr/>
          <p:nvPr/>
        </p:nvSpPr>
        <p:spPr>
          <a:xfrm>
            <a:off x="2835658" y="402573"/>
            <a:ext cx="10636206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zh-CN" sz="6000" b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SourceMap</a:t>
            </a:r>
            <a:r>
              <a:rPr kumimoji="1" lang="zh-CN" altLang="en-US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编码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726BC4E-43FE-0E4D-A6B6-1B5E3F923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929" y="4735306"/>
            <a:ext cx="13637664" cy="42967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5430B10-1D7C-D742-8076-4DAB9A0F4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5922" y="4735306"/>
            <a:ext cx="7155562" cy="785747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6899928C-E3D0-634F-ADF1-FF14B0E60CBF}"/>
              </a:ext>
            </a:extLst>
          </p:cNvPr>
          <p:cNvGrpSpPr/>
          <p:nvPr/>
        </p:nvGrpSpPr>
        <p:grpSpPr>
          <a:xfrm>
            <a:off x="672792" y="477110"/>
            <a:ext cx="1333418" cy="1333418"/>
            <a:chOff x="8708967" y="858685"/>
            <a:chExt cx="6276109" cy="6276109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FF8EACF-C1B2-E241-B687-98C4DF7F9493}"/>
                </a:ext>
              </a:extLst>
            </p:cNvPr>
            <p:cNvSpPr/>
            <p:nvPr/>
          </p:nvSpPr>
          <p:spPr>
            <a:xfrm>
              <a:off x="8708967" y="858685"/>
              <a:ext cx="6276109" cy="6276109"/>
            </a:xfrm>
            <a:prstGeom prst="ellipse">
              <a:avLst/>
            </a:prstGeom>
            <a:solidFill>
              <a:schemeClr val="bg1"/>
            </a:solidFill>
            <a:ln w="508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algn="l"/>
              <a:endParaRPr kumimoji="1" lang="zh-CN" altLang="en-US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endParaRPr>
            </a:p>
          </p:txBody>
        </p:sp>
        <p:pic>
          <p:nvPicPr>
            <p:cNvPr id="14" name="图片 13" descr="徽标&#10;&#10;描述已自动生成">
              <a:extLst>
                <a:ext uri="{FF2B5EF4-FFF2-40B4-BE49-F238E27FC236}">
                  <a16:creationId xmlns:a16="http://schemas.microsoft.com/office/drawing/2014/main" id="{06C7C702-DE3B-6640-B1D3-F1972EEA3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7889" y="1991794"/>
              <a:ext cx="4118264" cy="4009889"/>
            </a:xfrm>
            <a:prstGeom prst="rect">
              <a:avLst/>
            </a:prstGeom>
          </p:spPr>
        </p:pic>
      </p:grp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307860A7-E318-D046-994D-61264E5F144A}"/>
              </a:ext>
            </a:extLst>
          </p:cNvPr>
          <p:cNvSpPr/>
          <p:nvPr/>
        </p:nvSpPr>
        <p:spPr>
          <a:xfrm>
            <a:off x="1181711" y="3089582"/>
            <a:ext cx="9965646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zh-CN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Base64</a:t>
            </a:r>
            <a:r>
              <a:rPr kumimoji="1" lang="zh-CN" altLang="en-US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编码</a:t>
            </a:r>
          </a:p>
        </p:txBody>
      </p:sp>
    </p:spTree>
    <p:extLst>
      <p:ext uri="{BB962C8B-B14F-4D97-AF65-F5344CB8AC3E}">
        <p14:creationId xmlns:p14="http://schemas.microsoft.com/office/powerpoint/2010/main" val="216051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B472BFF4-3F39-894A-B391-8C1FF742552C}"/>
              </a:ext>
            </a:extLst>
          </p:cNvPr>
          <p:cNvSpPr/>
          <p:nvPr/>
        </p:nvSpPr>
        <p:spPr>
          <a:xfrm>
            <a:off x="3071399" y="14805478"/>
            <a:ext cx="9048743" cy="1561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10667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4A3F775-836E-0D44-848F-7D218308987F}"/>
              </a:ext>
            </a:extLst>
          </p:cNvPr>
          <p:cNvSpPr/>
          <p:nvPr/>
        </p:nvSpPr>
        <p:spPr>
          <a:xfrm>
            <a:off x="13204248" y="15312748"/>
            <a:ext cx="7772108" cy="8538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5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3505F4-5BFE-F74C-80AD-A35B5724D32D}"/>
              </a:ext>
            </a:extLst>
          </p:cNvPr>
          <p:cNvSpPr txBox="1"/>
          <p:nvPr/>
        </p:nvSpPr>
        <p:spPr>
          <a:xfrm>
            <a:off x="3491345" y="-228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B9FCDF21-5A2F-9B49-AFB0-E77E36278228}"/>
              </a:ext>
            </a:extLst>
          </p:cNvPr>
          <p:cNvSpPr/>
          <p:nvPr/>
        </p:nvSpPr>
        <p:spPr>
          <a:xfrm>
            <a:off x="2895662" y="366282"/>
            <a:ext cx="10636206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zh-CN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Base64 VLQ </a:t>
            </a:r>
            <a:r>
              <a:rPr kumimoji="1" lang="zh-CN" altLang="en-US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编码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E9015311-3A5A-7F4A-9A38-6017B3CA9BC2}"/>
              </a:ext>
            </a:extLst>
          </p:cNvPr>
          <p:cNvSpPr/>
          <p:nvPr/>
        </p:nvSpPr>
        <p:spPr>
          <a:xfrm>
            <a:off x="2213001" y="2190200"/>
            <a:ext cx="2853143" cy="86703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800" dirty="0">
                <a:solidFill>
                  <a:schemeClr val="tx1"/>
                </a:solidFill>
              </a:rPr>
              <a:t>1024</a:t>
            </a:r>
            <a:endParaRPr kumimoji="1" lang="zh-CN" altLang="en-US" sz="4800" dirty="0">
              <a:solidFill>
                <a:schemeClr val="tx1"/>
              </a:solidFill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6B40C619-2483-1B4D-AFA5-B89341E5D756}"/>
              </a:ext>
            </a:extLst>
          </p:cNvPr>
          <p:cNvSpPr/>
          <p:nvPr/>
        </p:nvSpPr>
        <p:spPr>
          <a:xfrm>
            <a:off x="2177354" y="3762405"/>
            <a:ext cx="7527819" cy="86703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4800" dirty="0">
                <a:solidFill>
                  <a:schemeClr val="tx1"/>
                </a:solidFill>
              </a:rPr>
              <a:t>100</a:t>
            </a:r>
            <a:r>
              <a:rPr kumimoji="1" lang="zh-CN" altLang="en-US" sz="4800" dirty="0">
                <a:solidFill>
                  <a:schemeClr val="tx1"/>
                </a:solidFill>
              </a:rPr>
              <a:t> </a:t>
            </a:r>
            <a:r>
              <a:rPr kumimoji="1" lang="en-US" altLang="zh-CN" sz="4800" dirty="0">
                <a:solidFill>
                  <a:schemeClr val="tx1"/>
                </a:solidFill>
              </a:rPr>
              <a:t> 00000000</a:t>
            </a:r>
            <a:endParaRPr kumimoji="1" lang="zh-CN" altLang="en-US" sz="4800" dirty="0">
              <a:solidFill>
                <a:schemeClr val="tx1"/>
              </a:solidFill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39CFB139-19DD-0748-A401-E0D543F395CB}"/>
              </a:ext>
            </a:extLst>
          </p:cNvPr>
          <p:cNvCxnSpPr>
            <a:cxnSpLocks/>
          </p:cNvCxnSpPr>
          <p:nvPr/>
        </p:nvCxnSpPr>
        <p:spPr>
          <a:xfrm>
            <a:off x="3635400" y="3079552"/>
            <a:ext cx="0" cy="68285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292F74F-71EF-4640-A81C-49EB7323016F}"/>
              </a:ext>
            </a:extLst>
          </p:cNvPr>
          <p:cNvSpPr txBox="1"/>
          <p:nvPr/>
        </p:nvSpPr>
        <p:spPr>
          <a:xfrm>
            <a:off x="10046758" y="389919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二进制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1E150D9A-6F1E-7E48-91A5-BC0694794003}"/>
              </a:ext>
            </a:extLst>
          </p:cNvPr>
          <p:cNvSpPr/>
          <p:nvPr/>
        </p:nvSpPr>
        <p:spPr>
          <a:xfrm>
            <a:off x="2177355" y="4944573"/>
            <a:ext cx="7527818" cy="86703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4800" dirty="0">
                <a:solidFill>
                  <a:schemeClr val="tx1"/>
                </a:solidFill>
              </a:rPr>
              <a:t>100  00000000  0</a:t>
            </a:r>
            <a:endParaRPr kumimoji="1" lang="zh-CN" altLang="en-US" sz="4800" dirty="0">
              <a:solidFill>
                <a:schemeClr val="tx1"/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12CCE51-7E2A-BD4D-BCAE-FD0D9CE11973}"/>
              </a:ext>
            </a:extLst>
          </p:cNvPr>
          <p:cNvSpPr/>
          <p:nvPr/>
        </p:nvSpPr>
        <p:spPr>
          <a:xfrm>
            <a:off x="2177355" y="6126741"/>
            <a:ext cx="7527824" cy="86703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4800" dirty="0">
                <a:solidFill>
                  <a:schemeClr val="tx1"/>
                </a:solidFill>
              </a:rPr>
              <a:t>10  00000  00000</a:t>
            </a:r>
            <a:endParaRPr kumimoji="1" lang="zh-CN" altLang="en-US" sz="4800" dirty="0">
              <a:solidFill>
                <a:schemeClr val="tx1"/>
              </a:solidFill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32A10BAC-D262-5346-9569-E9A74AC40222}"/>
              </a:ext>
            </a:extLst>
          </p:cNvPr>
          <p:cNvSpPr/>
          <p:nvPr/>
        </p:nvSpPr>
        <p:spPr>
          <a:xfrm>
            <a:off x="2177355" y="9673245"/>
            <a:ext cx="7527824" cy="86703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4800" dirty="0">
                <a:solidFill>
                  <a:schemeClr val="tx1"/>
                </a:solidFill>
              </a:rPr>
              <a:t> 100000  100000  000010</a:t>
            </a:r>
            <a:endParaRPr kumimoji="1" lang="zh-CN" altLang="en-US" sz="4800" dirty="0">
              <a:solidFill>
                <a:schemeClr val="tx1"/>
              </a:solidFill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558C6B7-EAAD-A64B-B52C-078504AD28CE}"/>
              </a:ext>
            </a:extLst>
          </p:cNvPr>
          <p:cNvSpPr/>
          <p:nvPr/>
        </p:nvSpPr>
        <p:spPr>
          <a:xfrm>
            <a:off x="2213424" y="10855415"/>
            <a:ext cx="7491749" cy="86703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4800" dirty="0">
                <a:solidFill>
                  <a:schemeClr val="tx1"/>
                </a:solidFill>
              </a:rPr>
              <a:t>32           32             2</a:t>
            </a:r>
            <a:endParaRPr kumimoji="1" lang="zh-CN" altLang="en-US" sz="4800" dirty="0">
              <a:solidFill>
                <a:schemeClr val="tx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B865288-6E86-0349-AA43-D20681633AAE}"/>
              </a:ext>
            </a:extLst>
          </p:cNvPr>
          <p:cNvSpPr txBox="1"/>
          <p:nvPr/>
        </p:nvSpPr>
        <p:spPr>
          <a:xfrm>
            <a:off x="10046758" y="5085018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最右边补充符号位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1BA012E-66A9-9C44-9B58-A68C4C0DBC01}"/>
              </a:ext>
            </a:extLst>
          </p:cNvPr>
          <p:cNvSpPr txBox="1"/>
          <p:nvPr/>
        </p:nvSpPr>
        <p:spPr>
          <a:xfrm>
            <a:off x="10046758" y="10955120"/>
            <a:ext cx="3733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base64 </a:t>
            </a:r>
            <a:r>
              <a:rPr kumimoji="1"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编码转换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2E6DCD5-5EA7-5944-8049-3171C244004C}"/>
              </a:ext>
            </a:extLst>
          </p:cNvPr>
          <p:cNvSpPr txBox="1"/>
          <p:nvPr/>
        </p:nvSpPr>
        <p:spPr>
          <a:xfrm>
            <a:off x="10046758" y="7456656"/>
            <a:ext cx="4610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不足五位的左边补充</a:t>
            </a:r>
            <a:r>
              <a:rPr kumimoji="1" lang="en-US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endParaRPr kumimoji="1" lang="zh-CN" altLang="en-US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E893DCE-2B39-9349-8051-E6A681A028B8}"/>
              </a:ext>
            </a:extLst>
          </p:cNvPr>
          <p:cNvSpPr txBox="1"/>
          <p:nvPr/>
        </p:nvSpPr>
        <p:spPr>
          <a:xfrm>
            <a:off x="10046758" y="6270837"/>
            <a:ext cx="4148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每隔</a:t>
            </a:r>
            <a:r>
              <a:rPr kumimoji="1" lang="en-US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位划分为一组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42CE118-CE23-A240-8C7E-4FB1CB01C1EB}"/>
              </a:ext>
            </a:extLst>
          </p:cNvPr>
          <p:cNvSpPr txBox="1"/>
          <p:nvPr/>
        </p:nvSpPr>
        <p:spPr>
          <a:xfrm>
            <a:off x="10046758" y="9814885"/>
            <a:ext cx="8113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最左边补充</a:t>
            </a:r>
            <a:r>
              <a:rPr kumimoji="1" lang="en-US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，如果是最后一个组就是</a:t>
            </a:r>
            <a:r>
              <a:rPr kumimoji="1" lang="en-US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endParaRPr kumimoji="1" lang="zh-CN" altLang="en-US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772724-8DAE-6543-9568-1D256D7D53E2}"/>
              </a:ext>
            </a:extLst>
          </p:cNvPr>
          <p:cNvSpPr txBox="1"/>
          <p:nvPr/>
        </p:nvSpPr>
        <p:spPr>
          <a:xfrm>
            <a:off x="10046758" y="8642475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将组的位置顺序颠倒</a:t>
            </a: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8C93170D-F285-4D47-8BDF-DDD68E066EE3}"/>
              </a:ext>
            </a:extLst>
          </p:cNvPr>
          <p:cNvSpPr/>
          <p:nvPr/>
        </p:nvSpPr>
        <p:spPr>
          <a:xfrm>
            <a:off x="2177355" y="7308909"/>
            <a:ext cx="7527824" cy="86703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4800" dirty="0">
                <a:solidFill>
                  <a:schemeClr val="tx1"/>
                </a:solidFill>
              </a:rPr>
              <a:t>00010  00000  00000</a:t>
            </a:r>
            <a:endParaRPr kumimoji="1" lang="zh-CN" altLang="en-US" sz="4800" dirty="0">
              <a:solidFill>
                <a:schemeClr val="tx1"/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3CE8B73B-1CAE-F648-B4EC-3B57ADB13BB4}"/>
              </a:ext>
            </a:extLst>
          </p:cNvPr>
          <p:cNvSpPr/>
          <p:nvPr/>
        </p:nvSpPr>
        <p:spPr>
          <a:xfrm>
            <a:off x="2177355" y="8491077"/>
            <a:ext cx="7527824" cy="86703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4800" dirty="0">
                <a:solidFill>
                  <a:schemeClr val="tx1"/>
                </a:solidFill>
              </a:rPr>
              <a:t> 00000  00000  00010</a:t>
            </a:r>
            <a:endParaRPr kumimoji="1" lang="zh-CN" altLang="en-US" sz="4800" dirty="0">
              <a:solidFill>
                <a:schemeClr val="tx1"/>
              </a:solidFill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01B73B1A-1D40-874C-9409-C261AF9109EC}"/>
              </a:ext>
            </a:extLst>
          </p:cNvPr>
          <p:cNvSpPr/>
          <p:nvPr/>
        </p:nvSpPr>
        <p:spPr>
          <a:xfrm>
            <a:off x="2207722" y="12037585"/>
            <a:ext cx="7491749" cy="86703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4800" dirty="0">
                <a:solidFill>
                  <a:schemeClr val="tx1"/>
                </a:solidFill>
              </a:rPr>
              <a:t>g           g             C</a:t>
            </a:r>
            <a:endParaRPr kumimoji="1" lang="zh-CN" altLang="en-US" sz="4800" dirty="0">
              <a:solidFill>
                <a:schemeClr val="tx1"/>
              </a:solidFill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DE415A5-18C0-2F4A-AF63-1B1436978FE3}"/>
              </a:ext>
            </a:extLst>
          </p:cNvPr>
          <p:cNvGrpSpPr/>
          <p:nvPr/>
        </p:nvGrpSpPr>
        <p:grpSpPr>
          <a:xfrm>
            <a:off x="672792" y="477110"/>
            <a:ext cx="1333418" cy="1333418"/>
            <a:chOff x="8708967" y="858685"/>
            <a:chExt cx="6276109" cy="6276109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DD41ABF-24A2-3D4C-A3B5-901D1E90F80F}"/>
                </a:ext>
              </a:extLst>
            </p:cNvPr>
            <p:cNvSpPr/>
            <p:nvPr/>
          </p:nvSpPr>
          <p:spPr>
            <a:xfrm>
              <a:off x="8708967" y="858685"/>
              <a:ext cx="6276109" cy="6276109"/>
            </a:xfrm>
            <a:prstGeom prst="ellipse">
              <a:avLst/>
            </a:prstGeom>
            <a:solidFill>
              <a:schemeClr val="bg1"/>
            </a:solidFill>
            <a:ln w="508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algn="l"/>
              <a:endParaRPr kumimoji="1" lang="zh-CN" altLang="en-US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endParaRPr>
            </a:p>
          </p:txBody>
        </p:sp>
        <p:pic>
          <p:nvPicPr>
            <p:cNvPr id="33" name="图片 32" descr="徽标&#10;&#10;描述已自动生成">
              <a:extLst>
                <a:ext uri="{FF2B5EF4-FFF2-40B4-BE49-F238E27FC236}">
                  <a16:creationId xmlns:a16="http://schemas.microsoft.com/office/drawing/2014/main" id="{F71776C9-A0FD-614F-A445-BF751EB65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7889" y="1991794"/>
              <a:ext cx="4118264" cy="4009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72952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B472BFF4-3F39-894A-B391-8C1FF742552C}"/>
              </a:ext>
            </a:extLst>
          </p:cNvPr>
          <p:cNvSpPr/>
          <p:nvPr/>
        </p:nvSpPr>
        <p:spPr>
          <a:xfrm>
            <a:off x="3071399" y="14805478"/>
            <a:ext cx="9048743" cy="1561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10667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4A3F775-836E-0D44-848F-7D218308987F}"/>
              </a:ext>
            </a:extLst>
          </p:cNvPr>
          <p:cNvSpPr/>
          <p:nvPr/>
        </p:nvSpPr>
        <p:spPr>
          <a:xfrm>
            <a:off x="13204248" y="15312748"/>
            <a:ext cx="7772108" cy="8538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5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3505F4-5BFE-F74C-80AD-A35B5724D32D}"/>
              </a:ext>
            </a:extLst>
          </p:cNvPr>
          <p:cNvSpPr txBox="1"/>
          <p:nvPr/>
        </p:nvSpPr>
        <p:spPr>
          <a:xfrm>
            <a:off x="3491345" y="-228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B9FCDF21-5A2F-9B49-AFB0-E77E36278228}"/>
              </a:ext>
            </a:extLst>
          </p:cNvPr>
          <p:cNvSpPr/>
          <p:nvPr/>
        </p:nvSpPr>
        <p:spPr>
          <a:xfrm>
            <a:off x="2716388" y="441720"/>
            <a:ext cx="10636206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zh-CN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Mappings</a:t>
            </a:r>
            <a:r>
              <a:rPr kumimoji="1" lang="zh-CN" altLang="en-US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详解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544E50E3-8EB3-4D4E-9081-9E8C07419876}"/>
              </a:ext>
            </a:extLst>
          </p:cNvPr>
          <p:cNvSpPr/>
          <p:nvPr/>
        </p:nvSpPr>
        <p:spPr>
          <a:xfrm>
            <a:off x="2654385" y="3075608"/>
            <a:ext cx="15958865" cy="136570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B1A2A85-D6BF-3C4A-8B0F-8BC0055080AE}"/>
              </a:ext>
            </a:extLst>
          </p:cNvPr>
          <p:cNvSpPr/>
          <p:nvPr/>
        </p:nvSpPr>
        <p:spPr>
          <a:xfrm>
            <a:off x="2970251" y="3405889"/>
            <a:ext cx="80842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4000" dirty="0" err="1">
                <a:latin typeface="Consolas" panose="020B0609020204030204" pitchFamily="49" charset="0"/>
              </a:rPr>
              <a:t>mappings:"AAAAA,BBBBB;CCCCC</a:t>
            </a:r>
            <a:r>
              <a:rPr lang="en" altLang="zh-CN" sz="4000" dirty="0">
                <a:latin typeface="Consolas" panose="020B0609020204030204" pitchFamily="49" charset="0"/>
              </a:rPr>
              <a:t>"</a:t>
            </a:r>
            <a:endParaRPr lang="zh-CN" altLang="en-US" sz="40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12E6A4D-750D-B943-9DAF-1E2BDCAA9B2D}"/>
              </a:ext>
            </a:extLst>
          </p:cNvPr>
          <p:cNvSpPr/>
          <p:nvPr/>
        </p:nvSpPr>
        <p:spPr>
          <a:xfrm>
            <a:off x="2970251" y="5238769"/>
            <a:ext cx="38988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分号（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）行对应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49E6C15-A952-7D46-A0A2-E629A53E0FB2}"/>
              </a:ext>
            </a:extLst>
          </p:cNvPr>
          <p:cNvSpPr/>
          <p:nvPr/>
        </p:nvSpPr>
        <p:spPr>
          <a:xfrm>
            <a:off x="2995096" y="6066599"/>
            <a:ext cx="44117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逗号（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）位置对应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E35D498-C5A7-C249-B6A3-9395472CB9E0}"/>
              </a:ext>
            </a:extLst>
          </p:cNvPr>
          <p:cNvSpPr/>
          <p:nvPr/>
        </p:nvSpPr>
        <p:spPr>
          <a:xfrm>
            <a:off x="2970251" y="8316224"/>
            <a:ext cx="1636467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第一位，表示这个位置在（转换后的代码的）的第几列。</a:t>
            </a:r>
          </a:p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第二位，表示这个位置属于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sources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属性中的哪一个文件。</a:t>
            </a:r>
          </a:p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第三位，表示这个位置属于转换前代码的第几行。</a:t>
            </a:r>
          </a:p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第四位，表示这个位置属于转换前代码的第几列。</a:t>
            </a:r>
          </a:p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第五位，表示这个位置属于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names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属性中的哪一个变量。</a:t>
            </a:r>
            <a:endParaRPr lang="zh-CN" altLang="en-US" sz="4000" b="0" u="none" strike="noStrike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35B10F7-2C37-184D-914D-C27D0427FECE}"/>
              </a:ext>
            </a:extLst>
          </p:cNvPr>
          <p:cNvSpPr/>
          <p:nvPr/>
        </p:nvSpPr>
        <p:spPr>
          <a:xfrm>
            <a:off x="2970251" y="7335226"/>
            <a:ext cx="36215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AAAAA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A98A54B-2288-ED44-9B4B-5A1B98A258C9}"/>
              </a:ext>
            </a:extLst>
          </p:cNvPr>
          <p:cNvGrpSpPr/>
          <p:nvPr/>
        </p:nvGrpSpPr>
        <p:grpSpPr>
          <a:xfrm>
            <a:off x="672792" y="477110"/>
            <a:ext cx="1333418" cy="1333418"/>
            <a:chOff x="8708967" y="858685"/>
            <a:chExt cx="6276109" cy="6276109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EDC9578A-1FA6-8649-B797-F88FC2FF5639}"/>
                </a:ext>
              </a:extLst>
            </p:cNvPr>
            <p:cNvSpPr/>
            <p:nvPr/>
          </p:nvSpPr>
          <p:spPr>
            <a:xfrm>
              <a:off x="8708967" y="858685"/>
              <a:ext cx="6276109" cy="6276109"/>
            </a:xfrm>
            <a:prstGeom prst="ellipse">
              <a:avLst/>
            </a:prstGeom>
            <a:solidFill>
              <a:schemeClr val="bg1"/>
            </a:solidFill>
            <a:ln w="508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algn="l"/>
              <a:endParaRPr kumimoji="1" lang="zh-CN" altLang="en-US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endParaRPr>
            </a:p>
          </p:txBody>
        </p:sp>
        <p:pic>
          <p:nvPicPr>
            <p:cNvPr id="16" name="图片 15" descr="徽标&#10;&#10;描述已自动生成">
              <a:extLst>
                <a:ext uri="{FF2B5EF4-FFF2-40B4-BE49-F238E27FC236}">
                  <a16:creationId xmlns:a16="http://schemas.microsoft.com/office/drawing/2014/main" id="{1C9C6C4E-26F9-9E49-8C30-962F315F4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7889" y="1991794"/>
              <a:ext cx="4118264" cy="4009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8840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B472BFF4-3F39-894A-B391-8C1FF742552C}"/>
              </a:ext>
            </a:extLst>
          </p:cNvPr>
          <p:cNvSpPr/>
          <p:nvPr/>
        </p:nvSpPr>
        <p:spPr>
          <a:xfrm>
            <a:off x="3071399" y="14805478"/>
            <a:ext cx="9048743" cy="1561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10667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4A3F775-836E-0D44-848F-7D218308987F}"/>
              </a:ext>
            </a:extLst>
          </p:cNvPr>
          <p:cNvSpPr/>
          <p:nvPr/>
        </p:nvSpPr>
        <p:spPr>
          <a:xfrm>
            <a:off x="13204248" y="15312748"/>
            <a:ext cx="7772108" cy="8538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5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3505F4-5BFE-F74C-80AD-A35B5724D32D}"/>
              </a:ext>
            </a:extLst>
          </p:cNvPr>
          <p:cNvSpPr txBox="1"/>
          <p:nvPr/>
        </p:nvSpPr>
        <p:spPr>
          <a:xfrm>
            <a:off x="3491345" y="-228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B9FCDF21-5A2F-9B49-AFB0-E77E36278228}"/>
              </a:ext>
            </a:extLst>
          </p:cNvPr>
          <p:cNvSpPr/>
          <p:nvPr/>
        </p:nvSpPr>
        <p:spPr>
          <a:xfrm>
            <a:off x="1483936" y="441720"/>
            <a:ext cx="10636206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zh-CN" altLang="en-US" sz="6000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6360A2B5-EECF-EA44-AA16-7FC74E37534F}"/>
              </a:ext>
            </a:extLst>
          </p:cNvPr>
          <p:cNvSpPr/>
          <p:nvPr/>
        </p:nvSpPr>
        <p:spPr>
          <a:xfrm>
            <a:off x="2817354" y="402573"/>
            <a:ext cx="10636206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zh-CN" altLang="en-US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错误堆栈查看工具</a:t>
            </a:r>
          </a:p>
        </p:txBody>
      </p:sp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22744E48-DD9C-9E44-B363-751AA295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637" y="2809847"/>
            <a:ext cx="20410011" cy="886953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A080B581-01DC-2342-8BB8-95C7E8DC4C76}"/>
              </a:ext>
            </a:extLst>
          </p:cNvPr>
          <p:cNvGrpSpPr/>
          <p:nvPr/>
        </p:nvGrpSpPr>
        <p:grpSpPr>
          <a:xfrm>
            <a:off x="672792" y="477110"/>
            <a:ext cx="1333418" cy="1333418"/>
            <a:chOff x="8708967" y="858685"/>
            <a:chExt cx="6276109" cy="6276109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DFB31E2-8FAA-1C44-954E-408C4247B9C4}"/>
                </a:ext>
              </a:extLst>
            </p:cNvPr>
            <p:cNvSpPr/>
            <p:nvPr/>
          </p:nvSpPr>
          <p:spPr>
            <a:xfrm>
              <a:off x="8708967" y="858685"/>
              <a:ext cx="6276109" cy="6276109"/>
            </a:xfrm>
            <a:prstGeom prst="ellipse">
              <a:avLst/>
            </a:prstGeom>
            <a:solidFill>
              <a:schemeClr val="bg1"/>
            </a:solidFill>
            <a:ln w="508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algn="l"/>
              <a:endParaRPr kumimoji="1" lang="zh-CN" altLang="en-US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endParaRPr>
            </a:p>
          </p:txBody>
        </p:sp>
        <p:pic>
          <p:nvPicPr>
            <p:cNvPr id="12" name="图片 11" descr="徽标&#10;&#10;描述已自动生成">
              <a:extLst>
                <a:ext uri="{FF2B5EF4-FFF2-40B4-BE49-F238E27FC236}">
                  <a16:creationId xmlns:a16="http://schemas.microsoft.com/office/drawing/2014/main" id="{10E8B429-A5A9-FF41-9C2C-ED7EA9764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7889" y="1991794"/>
              <a:ext cx="4118264" cy="4009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1678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7FB80CB-E68E-E748-B14B-18E8E6F60679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本课重点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B4636F2-1273-424F-8647-EA3BEC0306CF}"/>
              </a:ext>
            </a:extLst>
          </p:cNvPr>
          <p:cNvSpPr txBox="1"/>
          <p:nvPr/>
        </p:nvSpPr>
        <p:spPr>
          <a:xfrm>
            <a:off x="1512231" y="3386670"/>
            <a:ext cx="789400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Jest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6209B4-72A1-D54A-ADBB-E2228E819F1A}"/>
              </a:ext>
            </a:extLst>
          </p:cNvPr>
          <p:cNvSpPr txBox="1"/>
          <p:nvPr/>
        </p:nvSpPr>
        <p:spPr>
          <a:xfrm>
            <a:off x="9628717" y="4770402"/>
            <a:ext cx="7894001" cy="174818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前端工程化体系搭建</a:t>
            </a:r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D0A3920-5753-9546-88FD-1DABF148BEBD}"/>
              </a:ext>
            </a:extLst>
          </p:cNvPr>
          <p:cNvSpPr txBox="1"/>
          <p:nvPr/>
        </p:nvSpPr>
        <p:spPr>
          <a:xfrm>
            <a:off x="9628718" y="3386670"/>
            <a:ext cx="789400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en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Puppeteer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&amp; Cypress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1F673-40CC-0646-8A68-1CA6ED2BA6C1}"/>
              </a:ext>
            </a:extLst>
          </p:cNvPr>
          <p:cNvSpPr txBox="1"/>
          <p:nvPr/>
        </p:nvSpPr>
        <p:spPr>
          <a:xfrm>
            <a:off x="1512230" y="5187292"/>
            <a:ext cx="789400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自动化测试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0639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B472BFF4-3F39-894A-B391-8C1FF742552C}"/>
              </a:ext>
            </a:extLst>
          </p:cNvPr>
          <p:cNvSpPr/>
          <p:nvPr/>
        </p:nvSpPr>
        <p:spPr>
          <a:xfrm>
            <a:off x="3071399" y="14805478"/>
            <a:ext cx="9048743" cy="1561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10667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4A3F775-836E-0D44-848F-7D218308987F}"/>
              </a:ext>
            </a:extLst>
          </p:cNvPr>
          <p:cNvSpPr/>
          <p:nvPr/>
        </p:nvSpPr>
        <p:spPr>
          <a:xfrm>
            <a:off x="13204248" y="15312748"/>
            <a:ext cx="7772108" cy="8538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5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3505F4-5BFE-F74C-80AD-A35B5724D32D}"/>
              </a:ext>
            </a:extLst>
          </p:cNvPr>
          <p:cNvSpPr txBox="1"/>
          <p:nvPr/>
        </p:nvSpPr>
        <p:spPr>
          <a:xfrm>
            <a:off x="3491345" y="-228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B9FCDF21-5A2F-9B49-AFB0-E77E36278228}"/>
              </a:ext>
            </a:extLst>
          </p:cNvPr>
          <p:cNvSpPr/>
          <p:nvPr/>
        </p:nvSpPr>
        <p:spPr>
          <a:xfrm>
            <a:off x="1483936" y="441720"/>
            <a:ext cx="10636206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zh-CN" altLang="en-US" sz="6000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6360A2B5-EECF-EA44-AA16-7FC74E37534F}"/>
              </a:ext>
            </a:extLst>
          </p:cNvPr>
          <p:cNvSpPr/>
          <p:nvPr/>
        </p:nvSpPr>
        <p:spPr>
          <a:xfrm>
            <a:off x="2695775" y="402573"/>
            <a:ext cx="10636206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zh-CN" altLang="en-US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错误堆栈查看工具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F8054AA-55B5-D64F-8DF6-5EF794CD0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775" y="7187957"/>
            <a:ext cx="16987075" cy="359493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B1AB889-0276-924A-B792-2BACC3CEFF5C}"/>
              </a:ext>
            </a:extLst>
          </p:cNvPr>
          <p:cNvSpPr/>
          <p:nvPr/>
        </p:nvSpPr>
        <p:spPr>
          <a:xfrm>
            <a:off x="2695775" y="4643353"/>
            <a:ext cx="174833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dirty="0">
                <a:solidFill>
                  <a:schemeClr val="bg1"/>
                </a:solidFill>
              </a:rPr>
              <a:t>https://github.com/stacktracejs/error-stack-parser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BD308193-E507-7649-A680-4BF1E9E543F0}"/>
              </a:ext>
            </a:extLst>
          </p:cNvPr>
          <p:cNvSpPr/>
          <p:nvPr/>
        </p:nvSpPr>
        <p:spPr>
          <a:xfrm>
            <a:off x="2854801" y="2649277"/>
            <a:ext cx="5315164" cy="136570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堆栈解析</a:t>
            </a:r>
            <a:endParaRPr lang="en" altLang="zh-CN" sz="5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CD33E90-A878-F84A-9897-DB8C3662BDAE}"/>
              </a:ext>
            </a:extLst>
          </p:cNvPr>
          <p:cNvGrpSpPr/>
          <p:nvPr/>
        </p:nvGrpSpPr>
        <p:grpSpPr>
          <a:xfrm>
            <a:off x="672792" y="477110"/>
            <a:ext cx="1333418" cy="1333418"/>
            <a:chOff x="8708967" y="858685"/>
            <a:chExt cx="6276109" cy="6276109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33D31F0B-7B8A-3443-9D04-06FF32F282B0}"/>
                </a:ext>
              </a:extLst>
            </p:cNvPr>
            <p:cNvSpPr/>
            <p:nvPr/>
          </p:nvSpPr>
          <p:spPr>
            <a:xfrm>
              <a:off x="8708967" y="858685"/>
              <a:ext cx="6276109" cy="6276109"/>
            </a:xfrm>
            <a:prstGeom prst="ellipse">
              <a:avLst/>
            </a:prstGeom>
            <a:solidFill>
              <a:schemeClr val="bg1"/>
            </a:solidFill>
            <a:ln w="508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algn="l"/>
              <a:endParaRPr kumimoji="1" lang="zh-CN" altLang="en-US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endParaRPr>
            </a:p>
          </p:txBody>
        </p:sp>
        <p:pic>
          <p:nvPicPr>
            <p:cNvPr id="17" name="图片 16" descr="徽标&#10;&#10;描述已自动生成">
              <a:extLst>
                <a:ext uri="{FF2B5EF4-FFF2-40B4-BE49-F238E27FC236}">
                  <a16:creationId xmlns:a16="http://schemas.microsoft.com/office/drawing/2014/main" id="{6EC1B967-32F7-304E-9BFE-FFF2026EF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7889" y="1991794"/>
              <a:ext cx="4118264" cy="4009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09657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B472BFF4-3F39-894A-B391-8C1FF742552C}"/>
              </a:ext>
            </a:extLst>
          </p:cNvPr>
          <p:cNvSpPr/>
          <p:nvPr/>
        </p:nvSpPr>
        <p:spPr>
          <a:xfrm>
            <a:off x="3071399" y="14805478"/>
            <a:ext cx="9048743" cy="1561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10667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4A3F775-836E-0D44-848F-7D218308987F}"/>
              </a:ext>
            </a:extLst>
          </p:cNvPr>
          <p:cNvSpPr/>
          <p:nvPr/>
        </p:nvSpPr>
        <p:spPr>
          <a:xfrm>
            <a:off x="13204248" y="15312748"/>
            <a:ext cx="7772108" cy="8538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5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3505F4-5BFE-F74C-80AD-A35B5724D32D}"/>
              </a:ext>
            </a:extLst>
          </p:cNvPr>
          <p:cNvSpPr txBox="1"/>
          <p:nvPr/>
        </p:nvSpPr>
        <p:spPr>
          <a:xfrm>
            <a:off x="3491345" y="-228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B9FCDF21-5A2F-9B49-AFB0-E77E36278228}"/>
              </a:ext>
            </a:extLst>
          </p:cNvPr>
          <p:cNvSpPr/>
          <p:nvPr/>
        </p:nvSpPr>
        <p:spPr>
          <a:xfrm>
            <a:off x="1483936" y="441720"/>
            <a:ext cx="10636206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zh-CN" altLang="en-US" sz="6000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6360A2B5-EECF-EA44-AA16-7FC74E37534F}"/>
              </a:ext>
            </a:extLst>
          </p:cNvPr>
          <p:cNvSpPr/>
          <p:nvPr/>
        </p:nvSpPr>
        <p:spPr>
          <a:xfrm>
            <a:off x="1101437" y="303905"/>
            <a:ext cx="8021781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zh-CN" altLang="en-US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错误堆栈查看工具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2AD29F08-F58A-4440-93BF-ABECE0DCF255}"/>
              </a:ext>
            </a:extLst>
          </p:cNvPr>
          <p:cNvSpPr/>
          <p:nvPr/>
        </p:nvSpPr>
        <p:spPr>
          <a:xfrm>
            <a:off x="10064804" y="362297"/>
            <a:ext cx="7025498" cy="136570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UglifyJs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反向美化</a:t>
            </a:r>
            <a:endParaRPr lang="en" altLang="zh-CN" sz="5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E80FEB9-AAB6-8840-AC65-436373CFA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36" y="2062026"/>
            <a:ext cx="16073049" cy="1107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403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B472BFF4-3F39-894A-B391-8C1FF742552C}"/>
              </a:ext>
            </a:extLst>
          </p:cNvPr>
          <p:cNvSpPr/>
          <p:nvPr/>
        </p:nvSpPr>
        <p:spPr>
          <a:xfrm>
            <a:off x="3071399" y="14805478"/>
            <a:ext cx="9048743" cy="1561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10667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4A3F775-836E-0D44-848F-7D218308987F}"/>
              </a:ext>
            </a:extLst>
          </p:cNvPr>
          <p:cNvSpPr/>
          <p:nvPr/>
        </p:nvSpPr>
        <p:spPr>
          <a:xfrm>
            <a:off x="13204248" y="15312748"/>
            <a:ext cx="7772108" cy="8538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5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3505F4-5BFE-F74C-80AD-A35B5724D32D}"/>
              </a:ext>
            </a:extLst>
          </p:cNvPr>
          <p:cNvSpPr txBox="1"/>
          <p:nvPr/>
        </p:nvSpPr>
        <p:spPr>
          <a:xfrm>
            <a:off x="3491345" y="-228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B9FCDF21-5A2F-9B49-AFB0-E77E36278228}"/>
              </a:ext>
            </a:extLst>
          </p:cNvPr>
          <p:cNvSpPr/>
          <p:nvPr/>
        </p:nvSpPr>
        <p:spPr>
          <a:xfrm>
            <a:off x="1483936" y="441720"/>
            <a:ext cx="10636206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zh-CN" altLang="en-US" sz="6000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6360A2B5-EECF-EA44-AA16-7FC74E37534F}"/>
              </a:ext>
            </a:extLst>
          </p:cNvPr>
          <p:cNvSpPr/>
          <p:nvPr/>
        </p:nvSpPr>
        <p:spPr>
          <a:xfrm>
            <a:off x="1101437" y="303905"/>
            <a:ext cx="10636206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zh-CN" altLang="en-US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错误堆栈查看工具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5956A6B7-C553-E84E-BDC5-295D10688AA3}"/>
              </a:ext>
            </a:extLst>
          </p:cNvPr>
          <p:cNvSpPr/>
          <p:nvPr/>
        </p:nvSpPr>
        <p:spPr>
          <a:xfrm>
            <a:off x="1483936" y="2666218"/>
            <a:ext cx="11191098" cy="136570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5000" b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SourceMap</a:t>
            </a:r>
            <a:r>
              <a:rPr lang="zh-CN" altLang="en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找出</a:t>
            </a:r>
            <a:r>
              <a:rPr lang="zh-CN" altLang="en-US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原行号和列号</a:t>
            </a:r>
            <a:endParaRPr lang="en" altLang="zh-CN" sz="5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E682E9F-F258-394F-B4F5-F18F835D7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36" y="4794713"/>
            <a:ext cx="15631855" cy="653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864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B472BFF4-3F39-894A-B391-8C1FF742552C}"/>
              </a:ext>
            </a:extLst>
          </p:cNvPr>
          <p:cNvSpPr/>
          <p:nvPr/>
        </p:nvSpPr>
        <p:spPr>
          <a:xfrm>
            <a:off x="3071399" y="14805478"/>
            <a:ext cx="9048743" cy="1561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10667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4A3F775-836E-0D44-848F-7D218308987F}"/>
              </a:ext>
            </a:extLst>
          </p:cNvPr>
          <p:cNvSpPr/>
          <p:nvPr/>
        </p:nvSpPr>
        <p:spPr>
          <a:xfrm>
            <a:off x="13204248" y="15312748"/>
            <a:ext cx="7772108" cy="8538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5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3505F4-5BFE-F74C-80AD-A35B5724D32D}"/>
              </a:ext>
            </a:extLst>
          </p:cNvPr>
          <p:cNvSpPr txBox="1"/>
          <p:nvPr/>
        </p:nvSpPr>
        <p:spPr>
          <a:xfrm>
            <a:off x="3491345" y="-228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B9FCDF21-5A2F-9B49-AFB0-E77E36278228}"/>
              </a:ext>
            </a:extLst>
          </p:cNvPr>
          <p:cNvSpPr/>
          <p:nvPr/>
        </p:nvSpPr>
        <p:spPr>
          <a:xfrm>
            <a:off x="1483936" y="441720"/>
            <a:ext cx="10636206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zh-CN" altLang="en-US" sz="6000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6360A2B5-EECF-EA44-AA16-7FC74E37534F}"/>
              </a:ext>
            </a:extLst>
          </p:cNvPr>
          <p:cNvSpPr/>
          <p:nvPr/>
        </p:nvSpPr>
        <p:spPr>
          <a:xfrm>
            <a:off x="1101437" y="303905"/>
            <a:ext cx="10636206" cy="148249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zh-CN" altLang="en-US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错误堆栈查看工具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1FEE17F7-F460-874F-A3E3-35EFBAFAD5E0}"/>
              </a:ext>
            </a:extLst>
          </p:cNvPr>
          <p:cNvSpPr/>
          <p:nvPr/>
        </p:nvSpPr>
        <p:spPr>
          <a:xfrm>
            <a:off x="1407302" y="4038163"/>
            <a:ext cx="11191098" cy="136570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Monaco Editor </a:t>
            </a:r>
            <a:r>
              <a:rPr lang="zh-CN" altLang="en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显示</a:t>
            </a:r>
            <a:endParaRPr lang="en" altLang="zh-CN" sz="5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89184B0-F74A-8042-A248-79AE01A59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982" y="6581936"/>
            <a:ext cx="15268698" cy="295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006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B472BFF4-3F39-894A-B391-8C1FF742552C}"/>
              </a:ext>
            </a:extLst>
          </p:cNvPr>
          <p:cNvSpPr/>
          <p:nvPr/>
        </p:nvSpPr>
        <p:spPr>
          <a:xfrm>
            <a:off x="3071399" y="14805478"/>
            <a:ext cx="9048743" cy="1561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10667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4A3F775-836E-0D44-848F-7D218308987F}"/>
              </a:ext>
            </a:extLst>
          </p:cNvPr>
          <p:cNvSpPr/>
          <p:nvPr/>
        </p:nvSpPr>
        <p:spPr>
          <a:xfrm>
            <a:off x="13204248" y="15312748"/>
            <a:ext cx="7772108" cy="8538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5000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FCA0DB8A-EE38-9546-9550-31365F73D0F3}"/>
              </a:ext>
            </a:extLst>
          </p:cNvPr>
          <p:cNvSpPr/>
          <p:nvPr/>
        </p:nvSpPr>
        <p:spPr>
          <a:xfrm>
            <a:off x="5928360" y="7356764"/>
            <a:ext cx="12527280" cy="479571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8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前端工程化体系搭建</a:t>
            </a:r>
            <a:endParaRPr kumimoji="1" lang="en-US" altLang="zh-CN" sz="8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7000" b="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数据埋点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F4D5F2A-0404-AD49-808C-BB3093AD0343}"/>
              </a:ext>
            </a:extLst>
          </p:cNvPr>
          <p:cNvGrpSpPr/>
          <p:nvPr/>
        </p:nvGrpSpPr>
        <p:grpSpPr>
          <a:xfrm>
            <a:off x="9158546" y="2370511"/>
            <a:ext cx="5568143" cy="5568143"/>
            <a:chOff x="8708967" y="858685"/>
            <a:chExt cx="6276109" cy="6276109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EAF158E-26CA-7A41-96F3-394CBC07393A}"/>
                </a:ext>
              </a:extLst>
            </p:cNvPr>
            <p:cNvSpPr/>
            <p:nvPr/>
          </p:nvSpPr>
          <p:spPr>
            <a:xfrm>
              <a:off x="8708967" y="858685"/>
              <a:ext cx="6276109" cy="6276109"/>
            </a:xfrm>
            <a:prstGeom prst="ellipse">
              <a:avLst/>
            </a:prstGeom>
            <a:solidFill>
              <a:schemeClr val="bg1"/>
            </a:solidFill>
            <a:ln w="508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algn="l"/>
              <a:endParaRPr kumimoji="1" lang="zh-CN" altLang="en-US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endParaRPr>
            </a:p>
          </p:txBody>
        </p:sp>
        <p:pic>
          <p:nvPicPr>
            <p:cNvPr id="18" name="图片 17" descr="徽标&#10;&#10;描述已自动生成">
              <a:extLst>
                <a:ext uri="{FF2B5EF4-FFF2-40B4-BE49-F238E27FC236}">
                  <a16:creationId xmlns:a16="http://schemas.microsoft.com/office/drawing/2014/main" id="{AEFD761E-32E5-084E-8751-10C0241AB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7889" y="1991794"/>
              <a:ext cx="4118264" cy="4009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05435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B472BFF4-3F39-894A-B391-8C1FF742552C}"/>
              </a:ext>
            </a:extLst>
          </p:cNvPr>
          <p:cNvSpPr/>
          <p:nvPr/>
        </p:nvSpPr>
        <p:spPr>
          <a:xfrm>
            <a:off x="3071399" y="14805478"/>
            <a:ext cx="9048743" cy="1561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10667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4A3F775-836E-0D44-848F-7D218308987F}"/>
              </a:ext>
            </a:extLst>
          </p:cNvPr>
          <p:cNvSpPr/>
          <p:nvPr/>
        </p:nvSpPr>
        <p:spPr>
          <a:xfrm>
            <a:off x="13204248" y="15312748"/>
            <a:ext cx="7772108" cy="8538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sz="5000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FCA0DB8A-EE38-9546-9550-31365F73D0F3}"/>
              </a:ext>
            </a:extLst>
          </p:cNvPr>
          <p:cNvSpPr/>
          <p:nvPr/>
        </p:nvSpPr>
        <p:spPr>
          <a:xfrm>
            <a:off x="5928360" y="7356764"/>
            <a:ext cx="12527280" cy="4795711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8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前端工程化体系搭建</a:t>
            </a:r>
            <a:endParaRPr kumimoji="1" lang="en-US" altLang="zh-CN" sz="8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7000" b="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自动化测试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F4D5F2A-0404-AD49-808C-BB3093AD0343}"/>
              </a:ext>
            </a:extLst>
          </p:cNvPr>
          <p:cNvGrpSpPr/>
          <p:nvPr/>
        </p:nvGrpSpPr>
        <p:grpSpPr>
          <a:xfrm>
            <a:off x="9158546" y="2370511"/>
            <a:ext cx="5568143" cy="5568143"/>
            <a:chOff x="8708967" y="858685"/>
            <a:chExt cx="6276109" cy="6276109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EAF158E-26CA-7A41-96F3-394CBC07393A}"/>
                </a:ext>
              </a:extLst>
            </p:cNvPr>
            <p:cNvSpPr/>
            <p:nvPr/>
          </p:nvSpPr>
          <p:spPr>
            <a:xfrm>
              <a:off x="8708967" y="858685"/>
              <a:ext cx="6276109" cy="6276109"/>
            </a:xfrm>
            <a:prstGeom prst="ellipse">
              <a:avLst/>
            </a:prstGeom>
            <a:solidFill>
              <a:schemeClr val="bg1"/>
            </a:solidFill>
            <a:ln w="508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algn="l"/>
              <a:endParaRPr kumimoji="1" lang="zh-CN" altLang="en-US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endParaRPr>
            </a:p>
          </p:txBody>
        </p:sp>
        <p:pic>
          <p:nvPicPr>
            <p:cNvPr id="18" name="图片 17" descr="徽标&#10;&#10;描述已自动生成">
              <a:extLst>
                <a:ext uri="{FF2B5EF4-FFF2-40B4-BE49-F238E27FC236}">
                  <a16:creationId xmlns:a16="http://schemas.microsoft.com/office/drawing/2014/main" id="{AEFD761E-32E5-084E-8751-10C0241AB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7889" y="1991794"/>
              <a:ext cx="4118264" cy="4009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7035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25447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F2E69B1A-264C-6548-B390-E78F32B32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9223" y="2802658"/>
            <a:ext cx="5551632" cy="611860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D66D2D6-36D4-2D48-8659-D2996844D221}"/>
              </a:ext>
            </a:extLst>
          </p:cNvPr>
          <p:cNvSpPr/>
          <p:nvPr/>
        </p:nvSpPr>
        <p:spPr>
          <a:xfrm>
            <a:off x="4251365" y="10251622"/>
            <a:ext cx="1705627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Jest</a:t>
            </a:r>
            <a:r>
              <a:rPr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｜令人愉快的</a:t>
            </a:r>
            <a:r>
              <a:rPr lang="en-US" altLang="zh-CN" sz="8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</a:t>
            </a:r>
            <a:r>
              <a:rPr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测试框架</a:t>
            </a:r>
            <a:endParaRPr lang="en-US" altLang="zh-CN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1279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F2E69B1A-264C-6548-B390-E78F32B32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8257" y="579412"/>
            <a:ext cx="1373671" cy="151396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D66D2D6-36D4-2D48-8659-D2996844D221}"/>
              </a:ext>
            </a:extLst>
          </p:cNvPr>
          <p:cNvSpPr/>
          <p:nvPr/>
        </p:nvSpPr>
        <p:spPr>
          <a:xfrm>
            <a:off x="3627036" y="944458"/>
            <a:ext cx="510107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Jest</a:t>
            </a:r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单元测试</a:t>
            </a:r>
            <a:endParaRPr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C01168-4B3B-F44B-ABAB-929B3BD9C1D2}"/>
              </a:ext>
            </a:extLst>
          </p:cNvPr>
          <p:cNvSpPr/>
          <p:nvPr/>
        </p:nvSpPr>
        <p:spPr>
          <a:xfrm>
            <a:off x="1624855" y="3524206"/>
            <a:ext cx="872706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测试驱动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Drive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Develop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F4C136-B3F7-CD44-A26C-31D061658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0549" y="3711242"/>
            <a:ext cx="10316479" cy="40059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027B952-1E94-0543-AAE2-436FC1602B17}"/>
              </a:ext>
            </a:extLst>
          </p:cNvPr>
          <p:cNvSpPr/>
          <p:nvPr/>
        </p:nvSpPr>
        <p:spPr>
          <a:xfrm>
            <a:off x="1624855" y="4761792"/>
            <a:ext cx="920187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编写测试</a:t>
            </a: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运行测试</a:t>
            </a: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修改代码保持正确，重构（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Refactor)</a:t>
            </a: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重复上面的过程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88DA1C0-9DE9-E342-8A23-B83B8342DF86}"/>
              </a:ext>
            </a:extLst>
          </p:cNvPr>
          <p:cNvSpPr/>
          <p:nvPr/>
        </p:nvSpPr>
        <p:spPr>
          <a:xfrm>
            <a:off x="1622169" y="7810324"/>
            <a:ext cx="83514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产生更快、更可扩展的代码，并且具有更少的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以较小的风险进行迭代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9BB22994-2E6D-4540-9CC9-05D1AB3396AC}"/>
              </a:ext>
            </a:extLst>
          </p:cNvPr>
          <p:cNvSpPr/>
          <p:nvPr/>
        </p:nvSpPr>
        <p:spPr>
          <a:xfrm>
            <a:off x="7488602" y="11046900"/>
            <a:ext cx="3363701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代码清晰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471B3A9C-6E62-0A47-823D-023B56E92346}"/>
              </a:ext>
            </a:extLst>
          </p:cNvPr>
          <p:cNvSpPr/>
          <p:nvPr/>
        </p:nvSpPr>
        <p:spPr>
          <a:xfrm>
            <a:off x="11120361" y="11046900"/>
            <a:ext cx="3115185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简单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7805D6EF-B39E-854B-8BFF-58D84CBE732A}"/>
              </a:ext>
            </a:extLst>
          </p:cNvPr>
          <p:cNvSpPr/>
          <p:nvPr/>
        </p:nvSpPr>
        <p:spPr>
          <a:xfrm>
            <a:off x="14503604" y="11046900"/>
            <a:ext cx="3115185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84799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C7D87F-A524-ED4C-8DBF-5C9C51AADF80}"/>
              </a:ext>
            </a:extLst>
          </p:cNvPr>
          <p:cNvSpPr/>
          <p:nvPr/>
        </p:nvSpPr>
        <p:spPr>
          <a:xfrm>
            <a:off x="7841292" y="4079457"/>
            <a:ext cx="15621381" cy="8710077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expect({a:1}).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toBe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({a:1})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判断两个对象是否相等 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expect(1).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not.toBe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(2)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判断不等 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expect({ a: 1, foo: { b: 2 } }).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toEqual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({ a: 1, foo: { b: 2 } }) 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expect(n).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toBeNull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();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判断是否为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null 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expect(n).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toBeUndefined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();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判断是否为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undefined 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expect(n).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toBeDefined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();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判断结果与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toBeUndefined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相反 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expect(n).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toBeTruthy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();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判断结果为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true 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expect(n).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toBeFalsy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();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判断结果为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false 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expect(value).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toBeGreaterThan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(3);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大于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expect(value).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toBeGreaterThanOrEqual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(3.5);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大于等于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3.5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expect(value).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toBeLessThan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(5);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小于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expect(value).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toBeLessThanOrEqual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(4.5);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小于等于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4.5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expect(value).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toBeCloseTo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(0.3);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浮点数判断相等 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expect(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‘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Christoph’).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toMatch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(/stop/);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正则表达式判断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F2A8EB-C0AA-9048-AE21-D3D50CCBB917}"/>
              </a:ext>
            </a:extLst>
          </p:cNvPr>
          <p:cNvSpPr/>
          <p:nvPr/>
        </p:nvSpPr>
        <p:spPr>
          <a:xfrm>
            <a:off x="672792" y="3906076"/>
            <a:ext cx="641843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 </a:t>
            </a:r>
          </a:p>
          <a:p>
            <a:pPr algn="l"/>
            <a:r>
              <a:rPr lang="en" altLang="zh-CN" sz="3200" b="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lang="zh-CN" altLang="en-US" sz="3200" b="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清除缓存 </a:t>
            </a:r>
            <a:endParaRPr lang="en" altLang="zh-CN" sz="3200" b="0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en" altLang="zh-CN" sz="3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nocache</a:t>
            </a:r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": "jest --no-cache", </a:t>
            </a:r>
          </a:p>
          <a:p>
            <a:pPr algn="l"/>
            <a:r>
              <a:rPr lang="en" altLang="zh-CN" sz="3200" b="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lang="zh-CN" altLang="en-US" sz="3200" b="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实时监听 </a:t>
            </a:r>
            <a:endParaRPr lang="en" altLang="zh-CN" sz="3200" b="0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watch": "jest --</a:t>
            </a:r>
            <a:r>
              <a:rPr lang="en" altLang="zh-CN" sz="3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watchAll</a:t>
            </a:r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", </a:t>
            </a:r>
          </a:p>
          <a:p>
            <a:pPr algn="l"/>
            <a:r>
              <a:rPr lang="en" altLang="zh-CN" sz="3200" b="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lang="zh-CN" altLang="en-US" sz="3200" b="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生成覆盖测试文档 </a:t>
            </a:r>
            <a:endParaRPr lang="en" altLang="zh-CN" sz="3200" b="0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coverage": "jest --coverage", </a:t>
            </a:r>
          </a:p>
          <a:p>
            <a:pPr algn="l"/>
            <a:r>
              <a:rPr lang="en" altLang="zh-CN" sz="3200" b="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lang="zh-CN" altLang="en-US" sz="3200" b="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显示测试描述</a:t>
            </a:r>
            <a:endParaRPr lang="en" altLang="zh-CN" sz="3200" b="0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verbose": "jest --verbose" </a:t>
            </a:r>
          </a:p>
          <a:p>
            <a:pPr algn="l"/>
            <a:r>
              <a:rPr lang="en-US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endParaRPr lang="zh-CN" altLang="en-US" sz="3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4B23A607-F4B2-0244-92AF-FFD2BF28184F}"/>
              </a:ext>
            </a:extLst>
          </p:cNvPr>
          <p:cNvSpPr/>
          <p:nvPr/>
        </p:nvSpPr>
        <p:spPr>
          <a:xfrm>
            <a:off x="7841292" y="2426430"/>
            <a:ext cx="3363701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断言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365D61BA-A850-E045-B45E-E122C1CEA341}"/>
              </a:ext>
            </a:extLst>
          </p:cNvPr>
          <p:cNvSpPr/>
          <p:nvPr/>
        </p:nvSpPr>
        <p:spPr>
          <a:xfrm>
            <a:off x="647381" y="2426430"/>
            <a:ext cx="3363701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npm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命令</a:t>
            </a:r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A716F633-2D9F-B640-9A7F-0F06F3456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835" y="446161"/>
            <a:ext cx="1373671" cy="151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98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F2E69B1A-264C-6548-B390-E78F32B32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835" y="446161"/>
            <a:ext cx="1373671" cy="151396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266F742-AC7A-5D4A-B939-DF6E6BEFC691}"/>
              </a:ext>
            </a:extLst>
          </p:cNvPr>
          <p:cNvSpPr/>
          <p:nvPr/>
        </p:nvSpPr>
        <p:spPr>
          <a:xfrm>
            <a:off x="5590135" y="1841242"/>
            <a:ext cx="18062030" cy="5016758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//Promise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test('the data is peanut butter', () =&gt; {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return expect(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fetchData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()).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resolves.toBe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('peanut butter');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});</a:t>
            </a:r>
          </a:p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//async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test('the data is peanut butter', async () =&gt; {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await expect(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fetchData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()).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resolves.toBe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('peanut butter');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});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25D533B-B1AD-9640-9D28-1ED886D34DD7}"/>
              </a:ext>
            </a:extLst>
          </p:cNvPr>
          <p:cNvSpPr/>
          <p:nvPr/>
        </p:nvSpPr>
        <p:spPr>
          <a:xfrm>
            <a:off x="5590134" y="7281800"/>
            <a:ext cx="18062031" cy="5016758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describe('Dom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', () =&gt; { </a:t>
            </a:r>
          </a:p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it('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测试按钮是否被渲染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', () =&gt;{ </a:t>
            </a:r>
          </a:p>
          <a:p>
            <a:pPr algn="l"/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document.body.innerHTML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` &lt;div&gt;&lt;button id='</a:t>
            </a:r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btn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'&gt;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小按钮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&lt;/button&gt; &lt;/div&gt; ` </a:t>
            </a:r>
          </a:p>
          <a:p>
            <a:pPr algn="l"/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document.getElementById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('</a:t>
            </a:r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btn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').</a:t>
            </a:r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toString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()) expect(</a:t>
            </a:r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document.getElementById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('</a:t>
            </a:r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btn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')).</a:t>
            </a:r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not.toBeNull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(); expect(</a:t>
            </a:r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document.getElementById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('</a:t>
            </a:r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btn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').</a:t>
            </a:r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toString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()).</a:t>
            </a:r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toBe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("[object </a:t>
            </a:r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HTMLButtonElement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]"); });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186F6CF9-034F-3146-8B1C-EE964EBE5915}"/>
              </a:ext>
            </a:extLst>
          </p:cNvPr>
          <p:cNvSpPr/>
          <p:nvPr/>
        </p:nvSpPr>
        <p:spPr>
          <a:xfrm>
            <a:off x="2660073" y="7281800"/>
            <a:ext cx="2355686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JsDom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7B44D8DB-936D-0340-A476-692565AC73E7}"/>
              </a:ext>
            </a:extLst>
          </p:cNvPr>
          <p:cNvSpPr/>
          <p:nvPr/>
        </p:nvSpPr>
        <p:spPr>
          <a:xfrm>
            <a:off x="2660073" y="1853136"/>
            <a:ext cx="2355686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异步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07336890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50800" cap="flat">
          <a:solidFill>
            <a:srgbClr val="FF6C6E"/>
          </a:solidFill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noAutofit/>
      </a:bodyPr>
      <a:lstStyle>
        <a:defPPr algn="l">
          <a:defRPr sz="6000" b="0" dirty="0" err="1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  <a:sym typeface="Helvetica Neue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FF6C6E"/>
          </a:solidFill>
          <a:prstDash val="solid"/>
          <a:miter lim="400000"/>
          <a:tailEnd type="triangle"/>
        </a:ln>
        <a:effectLst/>
        <a:sp3d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8575" cap="flat">
          <a:noFill/>
          <a:miter lim="400000"/>
        </a:ln>
        <a:effectLst/>
        <a:sp3d/>
      </a:spPr>
      <a:bodyPr rot="0" spcFirstLastPara="1" vertOverflow="overflow" horzOverflow="overflow" vert="horz" wrap="square" lIns="50400" tIns="50800" rIns="50800" bIns="50800" numCol="1" spcCol="38100" rtlCol="0" anchor="ctr">
        <a:noAutofit/>
      </a:bodyPr>
      <a:lstStyle>
        <a:defPPr algn="l">
          <a:defRPr kumimoji="1" sz="2800" b="0" dirty="0" smtClean="0">
            <a:solidFill>
              <a:schemeClr val="tx1"/>
            </a:solidFill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模板" id="{6A2E8E20-CBA2-1E4F-9A2C-A085AB2A78C4}" vid="{FD546A65-7565-9844-B3EA-D2C5A1C214A7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30139</TotalTime>
  <Words>1631</Words>
  <Application>Microsoft Macintosh PowerPoint</Application>
  <PresentationFormat>自定义</PresentationFormat>
  <Paragraphs>319</Paragraphs>
  <Slides>56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7" baseType="lpstr">
      <vt:lpstr>Microsoft YaHei</vt:lpstr>
      <vt:lpstr>Alibaba PuHuiTi R</vt:lpstr>
      <vt:lpstr>Arial</vt:lpstr>
      <vt:lpstr>Consolas</vt:lpstr>
      <vt:lpstr>Helvetica</vt:lpstr>
      <vt:lpstr>Helvetica Light</vt:lpstr>
      <vt:lpstr>Helvetica Neue</vt:lpstr>
      <vt:lpstr>Helvetica Neue Medium</vt:lpstr>
      <vt:lpstr>Menlo</vt:lpstr>
      <vt:lpstr>Wingdings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 楠</dc:creator>
  <cp:lastModifiedBy>lin xi</cp:lastModifiedBy>
  <cp:revision>2768</cp:revision>
  <cp:lastPrinted>2019-10-08T09:23:57Z</cp:lastPrinted>
  <dcterms:created xsi:type="dcterms:W3CDTF">2021-05-18T10:48:55Z</dcterms:created>
  <dcterms:modified xsi:type="dcterms:W3CDTF">2021-08-05T11:26:05Z</dcterms:modified>
</cp:coreProperties>
</file>